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3"/>
    <p:sldId id="257" r:id="rId4"/>
    <p:sldId id="284" r:id="rId5"/>
    <p:sldId id="387" r:id="rId6"/>
    <p:sldId id="280" r:id="rId7"/>
    <p:sldId id="279" r:id="rId8"/>
    <p:sldId id="281" r:id="rId9"/>
    <p:sldId id="282" r:id="rId10"/>
    <p:sldId id="283" r:id="rId11"/>
    <p:sldId id="274" r:id="rId12"/>
    <p:sldId id="275" r:id="rId13"/>
    <p:sldId id="276" r:id="rId14"/>
    <p:sldId id="278" r:id="rId15"/>
    <p:sldId id="277" r:id="rId16"/>
    <p:sldId id="266" r:id="rId17"/>
    <p:sldId id="267" r:id="rId18"/>
    <p:sldId id="259" r:id="rId19"/>
    <p:sldId id="261" r:id="rId20"/>
    <p:sldId id="262" r:id="rId21"/>
    <p:sldId id="263" r:id="rId22"/>
    <p:sldId id="268" r:id="rId23"/>
    <p:sldId id="302" r:id="rId24"/>
    <p:sldId id="303" r:id="rId25"/>
    <p:sldId id="304" r:id="rId26"/>
    <p:sldId id="305" r:id="rId27"/>
    <p:sldId id="306" r:id="rId28"/>
    <p:sldId id="307" r:id="rId29"/>
    <p:sldId id="309" r:id="rId30"/>
    <p:sldId id="308" r:id="rId31"/>
    <p:sldId id="310" r:id="rId32"/>
    <p:sldId id="314" r:id="rId33"/>
    <p:sldId id="312" r:id="rId34"/>
    <p:sldId id="358" r:id="rId35"/>
    <p:sldId id="359" r:id="rId36"/>
    <p:sldId id="360" r:id="rId37"/>
    <p:sldId id="326" r:id="rId38"/>
    <p:sldId id="315" r:id="rId39"/>
    <p:sldId id="325" r:id="rId40"/>
    <p:sldId id="327" r:id="rId41"/>
    <p:sldId id="316" r:id="rId42"/>
    <p:sldId id="317" r:id="rId43"/>
    <p:sldId id="318" r:id="rId44"/>
    <p:sldId id="319" r:id="rId45"/>
    <p:sldId id="323" r:id="rId46"/>
    <p:sldId id="324" r:id="rId47"/>
    <p:sldId id="321" r:id="rId48"/>
    <p:sldId id="322" r:id="rId49"/>
    <p:sldId id="353" r:id="rId50"/>
    <p:sldId id="320" r:id="rId51"/>
    <p:sldId id="339" r:id="rId52"/>
    <p:sldId id="345" r:id="rId53"/>
    <p:sldId id="344" r:id="rId54"/>
    <p:sldId id="340" r:id="rId55"/>
    <p:sldId id="341" r:id="rId56"/>
    <p:sldId id="342" r:id="rId57"/>
    <p:sldId id="343" r:id="rId58"/>
    <p:sldId id="346" r:id="rId59"/>
    <p:sldId id="347" r:id="rId60"/>
    <p:sldId id="355" r:id="rId61"/>
    <p:sldId id="356" r:id="rId62"/>
    <p:sldId id="357" r:id="rId6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notesMaster" Target="notesMasters/notesMaster1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Text Placeholder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/home/zjia/data/shandong/Fn_HGFcell/results/heatmap_pathway.pdf" TargetMode="External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hyperlink" Target="/home/zjia/data/shandong/Fn_HGFcell/results/heatmap_pathway.pdf" TargetMode="External"/><Relationship Id="rId1" Type="http://schemas.openxmlformats.org/officeDocument/2006/relationships/image" Target="../media/image6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9" name="Title 3073"/>
          <p:cNvSpPr>
            <a:spLocks noGrp="1"/>
          </p:cNvSpPr>
          <p:nvPr>
            <p:ph type="ctrTitle"/>
          </p:nvPr>
        </p:nvSpPr>
        <p:spPr>
          <a:xfrm>
            <a:off x="685800" y="1244600"/>
            <a:ext cx="7772400" cy="1470025"/>
          </a:xfrm>
        </p:spPr>
        <p:txBody>
          <a:bodyPr anchor="ctr"/>
          <a:p>
            <a:pPr defTabSz="914400">
              <a:buNone/>
            </a:pPr>
            <a:r>
              <a:rPr lang="en-US" altLang="en-US" sz="4400" kern="1200" baseline="0">
                <a:latin typeface="+mj-lt"/>
                <a:ea typeface="+mj-ea"/>
                <a:cs typeface="+mj-cs"/>
              </a:rPr>
              <a:t>Fn_HGFcell</a:t>
            </a:r>
            <a:endParaRPr lang="en-US" altLang="en-US" sz="4400" kern="1200" baseline="0">
              <a:latin typeface="+mj-lt"/>
              <a:ea typeface="+mj-ea"/>
              <a:cs typeface="+mj-cs"/>
            </a:endParaRPr>
          </a:p>
        </p:txBody>
      </p:sp>
      <p:sp>
        <p:nvSpPr>
          <p:cNvPr id="2050" name="Subtitle 307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19655"/>
          </a:xfrm>
        </p:spPr>
        <p:txBody>
          <a:bodyPr anchor="t"/>
          <a:p>
            <a:pPr defTabSz="914400"/>
            <a:r>
              <a:rPr lang="en-US" altLang="en-US" sz="3200" kern="1200" baseline="0">
                <a:latin typeface="+mn-lt"/>
                <a:ea typeface="+mn-ea"/>
                <a:cs typeface="+mn-cs"/>
              </a:rPr>
              <a:t>Zhilong Jia</a:t>
            </a:r>
            <a:endParaRPr lang="en-US" altLang="en-US" sz="3200" kern="1200" baseline="0">
              <a:latin typeface="+mn-lt"/>
              <a:ea typeface="+mn-ea"/>
              <a:cs typeface="+mn-cs"/>
            </a:endParaRPr>
          </a:p>
          <a:p>
            <a:pPr defTabSz="914400"/>
            <a:r>
              <a:rPr lang="en-US" altLang="en-US" sz="3200" kern="1200" baseline="0">
                <a:latin typeface="+mn-lt"/>
                <a:ea typeface="+mn-ea"/>
                <a:cs typeface="+mn-cs"/>
              </a:rPr>
              <a:t>12 June, 2018</a:t>
            </a:r>
            <a:endParaRPr lang="en-US" altLang="en-US" sz="3200" kern="1200" baseline="0">
              <a:latin typeface="+mn-lt"/>
              <a:ea typeface="+mn-ea"/>
              <a:cs typeface="+mn-cs"/>
            </a:endParaRPr>
          </a:p>
          <a:p>
            <a:pPr defTabSz="914400"/>
            <a:r>
              <a:rPr lang="en-US" altLang="en-US" sz="3200" kern="1200" baseline="0">
                <a:latin typeface="+mn-lt"/>
                <a:ea typeface="+mn-ea"/>
                <a:cs typeface="+mn-cs"/>
              </a:rPr>
              <a:t>18 July, 2018</a:t>
            </a:r>
            <a:endParaRPr lang="en-US" altLang="en-US" sz="3200" kern="1200" baseline="0">
              <a:latin typeface="+mn-lt"/>
              <a:ea typeface="+mn-ea"/>
              <a:cs typeface="+mn-cs"/>
            </a:endParaRPr>
          </a:p>
          <a:p>
            <a:pPr defTabSz="914400"/>
            <a:r>
              <a:rPr lang="en-US" altLang="en-US" sz="3200" kern="1200" baseline="0">
                <a:latin typeface="+mn-lt"/>
                <a:ea typeface="+mn-ea"/>
                <a:cs typeface="+mn-cs"/>
              </a:rPr>
              <a:t>7 Aug, 2018</a:t>
            </a:r>
            <a:endParaRPr lang="en-US" altLang="en-US" sz="3200" kern="1200" baseline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730885"/>
            <a:ext cx="9090025" cy="4715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55" y="59690"/>
            <a:ext cx="8874125" cy="671195"/>
          </a:xfrm>
        </p:spPr>
        <p:txBody>
          <a:bodyPr/>
          <a:p>
            <a:r>
              <a:rPr lang="en-US" altLang="en-US" sz="3200"/>
              <a:t>PCA of united DEGs from each timepoint</a:t>
            </a:r>
            <a:endParaRPr lang="en-US" altLang="en-US" sz="3200"/>
          </a:p>
        </p:txBody>
      </p:sp>
      <p:sp>
        <p:nvSpPr>
          <p:cNvPr id="5" name="Text Box 4"/>
          <p:cNvSpPr txBox="1"/>
          <p:nvPr/>
        </p:nvSpPr>
        <p:spPr>
          <a:xfrm>
            <a:off x="457200" y="6071235"/>
            <a:ext cx="8329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rgbClr val="0070C0"/>
                </a:solidFill>
              </a:rPr>
              <a:t>Cs and Fs, </a:t>
            </a:r>
            <a:r>
              <a:rPr lang="en-US" altLang="en-US" b="1">
                <a:solidFill>
                  <a:srgbClr val="FF0000"/>
                </a:solidFill>
              </a:rPr>
              <a:t>Fs from different timepoints</a:t>
            </a:r>
            <a:r>
              <a:rPr lang="en-US" altLang="en-US"/>
              <a:t> </a:t>
            </a:r>
            <a:r>
              <a:rPr lang="en-US" altLang="en-US">
                <a:sym typeface="+mn-ea"/>
              </a:rPr>
              <a:t>can be clearly separated; </a:t>
            </a:r>
            <a:endParaRPr lang="en-US" altLang="en-US">
              <a:sym typeface="+mn-ea"/>
            </a:endParaRPr>
          </a:p>
          <a:p>
            <a:r>
              <a:rPr lang="en-US" altLang="en-US">
                <a:sym typeface="+mn-ea"/>
              </a:rPr>
              <a:t>while the ctrl group are individual-specific (next slide).</a:t>
            </a:r>
            <a:endParaRPr lang="en-US" altLang="en-US"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 rot="8520000">
            <a:off x="2508250" y="1870710"/>
            <a:ext cx="6524625" cy="231267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7580000">
            <a:off x="5199380" y="3006725"/>
            <a:ext cx="1879600" cy="70485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" y="901065"/>
            <a:ext cx="9083040" cy="4712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55" y="59690"/>
            <a:ext cx="8874125" cy="671195"/>
          </a:xfrm>
        </p:spPr>
        <p:txBody>
          <a:bodyPr/>
          <a:p>
            <a:r>
              <a:rPr lang="en-US" altLang="en-US" sz="3200"/>
              <a:t>PCA of unioned DEGs from each timepoint</a:t>
            </a:r>
            <a:endParaRPr lang="en-US" altLang="en-US" sz="3200"/>
          </a:p>
        </p:txBody>
      </p:sp>
      <p:sp>
        <p:nvSpPr>
          <p:cNvPr id="5" name="Text Box 4"/>
          <p:cNvSpPr txBox="1"/>
          <p:nvPr/>
        </p:nvSpPr>
        <p:spPr>
          <a:xfrm>
            <a:off x="193040" y="6170930"/>
            <a:ext cx="8816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ym typeface="+mn-ea"/>
              </a:rPr>
              <a:t>The ctrl group are individual-specific, representing no signaficant changes over time, compared with the Fn (next slide).</a:t>
            </a:r>
            <a:endParaRPr lang="en-US" altLang="en-US">
              <a:sym typeface="+mn-ea"/>
            </a:endParaRPr>
          </a:p>
        </p:txBody>
      </p:sp>
      <p:sp>
        <p:nvSpPr>
          <p:cNvPr id="8" name="Oval 7"/>
          <p:cNvSpPr/>
          <p:nvPr/>
        </p:nvSpPr>
        <p:spPr>
          <a:xfrm rot="1920000">
            <a:off x="1356360" y="1412875"/>
            <a:ext cx="2826385" cy="8763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" y="818515"/>
            <a:ext cx="9104630" cy="4723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55" y="59690"/>
            <a:ext cx="8874125" cy="671195"/>
          </a:xfrm>
        </p:spPr>
        <p:txBody>
          <a:bodyPr/>
          <a:p>
            <a:r>
              <a:rPr lang="en-US" altLang="en-US" sz="3200"/>
              <a:t>PCA of unioned DEGs from each timepoint</a:t>
            </a:r>
            <a:endParaRPr lang="en-US" altLang="en-US" sz="3200"/>
          </a:p>
        </p:txBody>
      </p:sp>
      <p:sp>
        <p:nvSpPr>
          <p:cNvPr id="5" name="Text Box 4"/>
          <p:cNvSpPr txBox="1"/>
          <p:nvPr/>
        </p:nvSpPr>
        <p:spPr>
          <a:xfrm>
            <a:off x="193040" y="6170930"/>
            <a:ext cx="881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ym typeface="+mn-ea"/>
              </a:rPr>
              <a:t>The ctrl group has no signaficant changes over time, compared with the Fn.</a:t>
            </a:r>
            <a:endParaRPr lang="en-US" altLang="en-US">
              <a:sym typeface="+mn-ea"/>
            </a:endParaRPr>
          </a:p>
        </p:txBody>
      </p:sp>
      <p:sp>
        <p:nvSpPr>
          <p:cNvPr id="9" name="Oval 8"/>
          <p:cNvSpPr/>
          <p:nvPr/>
        </p:nvSpPr>
        <p:spPr>
          <a:xfrm rot="1080000">
            <a:off x="461010" y="1054100"/>
            <a:ext cx="3580765" cy="3193415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2040000">
            <a:off x="236855" y="3290570"/>
            <a:ext cx="2687320" cy="442595"/>
          </a:xfrm>
          <a:prstGeom prst="lef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42875"/>
            <a:ext cx="9080500" cy="713105"/>
          </a:xfrm>
        </p:spPr>
        <p:txBody>
          <a:bodyPr/>
          <a:p>
            <a:r>
              <a:rPr lang="en-US" altLang="en-US" sz="2800">
                <a:sym typeface="+mn-ea"/>
              </a:rPr>
              <a:t>3D-PCA of unioned DEGs from each timepoint</a:t>
            </a:r>
            <a:endParaRPr lang="en-US" altLang="en-US" sz="2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260" y="806450"/>
            <a:ext cx="9047480" cy="57048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42875"/>
            <a:ext cx="9080500" cy="713105"/>
          </a:xfrm>
        </p:spPr>
        <p:txBody>
          <a:bodyPr/>
          <a:p>
            <a:r>
              <a:rPr lang="en-US" altLang="en-US" sz="2800">
                <a:sym typeface="+mn-ea"/>
              </a:rPr>
              <a:t>3D-PCA (scaled) of unioned DEGs from each timepoint</a:t>
            </a:r>
            <a:endParaRPr lang="en-US" altLang="en-US" sz="28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125" y="1095375"/>
            <a:ext cx="8975090" cy="49396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3100" y="311150"/>
            <a:ext cx="5283200" cy="6527800"/>
          </a:xfrm>
        </p:spPr>
      </p:pic>
      <p:sp>
        <p:nvSpPr>
          <p:cNvPr id="4098" name="Title 1"/>
          <p:cNvSpPr>
            <a:spLocks noGrp="1"/>
          </p:cNvSpPr>
          <p:nvPr/>
        </p:nvSpPr>
        <p:spPr>
          <a:xfrm>
            <a:off x="88900" y="1588"/>
            <a:ext cx="8966200" cy="5984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/>
            <a:r>
              <a:rPr lang="en-US" altLang="en-US" sz="28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Pathway analysis of DEG</a:t>
            </a:r>
            <a:r>
              <a:rPr lang="en-US" altLang="zh-CN" sz="28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</a:t>
            </a:r>
            <a:r>
              <a:rPr lang="en-US" altLang="en-US" sz="28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at each timepoint </a:t>
            </a:r>
            <a:endParaRPr lang="en-US" altLang="en-US" sz="2800" b="1">
              <a:solidFill>
                <a:schemeClr val="tx2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Title 1"/>
          <p:cNvSpPr>
            <a:spLocks noGrp="1"/>
          </p:cNvSpPr>
          <p:nvPr/>
        </p:nvSpPr>
        <p:spPr>
          <a:xfrm>
            <a:off x="101600" y="50800"/>
            <a:ext cx="8966200" cy="5984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/>
            <a:r>
              <a:rPr lang="en-US" altLang="en-US" sz="20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GO analysis of DEG</a:t>
            </a: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</a:t>
            </a:r>
            <a:r>
              <a:rPr lang="en-US" altLang="en-US" sz="20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at each timepoint </a:t>
            </a:r>
            <a:endParaRPr lang="en-US" altLang="en-US" sz="2000" b="1">
              <a:solidFill>
                <a:schemeClr val="tx2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122" name="Content Placeholder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75" y="1360488"/>
            <a:ext cx="9085263" cy="4557712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101600" y="50800"/>
            <a:ext cx="8966200" cy="598488"/>
          </a:xfrm>
        </p:spPr>
        <p:txBody>
          <a:bodyPr anchor="ctr"/>
          <a:p>
            <a:r>
              <a:rPr lang="en-US" altLang="en-US" sz="2800" b="1"/>
              <a:t>Pathway analysis for each part in ChowRuskey plot </a:t>
            </a:r>
            <a:endParaRPr lang="en-US" altLang="en-US" sz="2800" b="1"/>
          </a:p>
        </p:txBody>
      </p:sp>
      <p:pic>
        <p:nvPicPr>
          <p:cNvPr id="7170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t="1990"/>
          <a:stretch>
            <a:fillRect/>
          </a:stretch>
        </p:blipFill>
        <p:spPr>
          <a:xfrm>
            <a:off x="-38100" y="717550"/>
            <a:ext cx="9220200" cy="5756275"/>
          </a:xfrm>
        </p:spPr>
      </p:pic>
      <p:sp>
        <p:nvSpPr>
          <p:cNvPr id="7171" name="Text Box 4"/>
          <p:cNvSpPr txBox="1"/>
          <p:nvPr/>
        </p:nvSpPr>
        <p:spPr>
          <a:xfrm>
            <a:off x="2781300" y="6473825"/>
            <a:ext cx="5692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b="1">
                <a:latin typeface="Arial" panose="020B0604020202020204" pitchFamily="34" charset="0"/>
                <a:ea typeface="SimSun" panose="02010600030101010101" pitchFamily="2" charset="-122"/>
              </a:rPr>
              <a:t>2h, 6h, 12h, 24h, 48h </a:t>
            </a:r>
            <a:r>
              <a:rPr lang="en-US" altLang="en-US" b="1">
                <a:latin typeface="Arial" panose="020B0604020202020204" pitchFamily="34" charset="0"/>
                <a:ea typeface="SimSun" panose="02010600030101010101" pitchFamily="2" charset="-122"/>
              </a:rPr>
              <a:t>(1: existed; 0: non-existed)</a:t>
            </a:r>
            <a:endParaRPr lang="en-US" altLang="en-US" b="1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6738" y="787400"/>
            <a:ext cx="338138" cy="56165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sp>
        <p:nvSpPr>
          <p:cNvPr id="7" name="Rectangle 6"/>
          <p:cNvSpPr/>
          <p:nvPr/>
        </p:nvSpPr>
        <p:spPr>
          <a:xfrm>
            <a:off x="2563813" y="787400"/>
            <a:ext cx="338138" cy="56165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sp>
        <p:nvSpPr>
          <p:cNvPr id="8" name="Rectangle 7"/>
          <p:cNvSpPr/>
          <p:nvPr/>
        </p:nvSpPr>
        <p:spPr>
          <a:xfrm>
            <a:off x="5375275" y="787400"/>
            <a:ext cx="338138" cy="56165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>
            <a:off x="101600" y="50800"/>
            <a:ext cx="8966200" cy="598488"/>
          </a:xfrm>
        </p:spPr>
        <p:txBody>
          <a:bodyPr anchor="ctr"/>
          <a:p>
            <a:r>
              <a:rPr lang="en-US" altLang="en-US" sz="2800" b="1"/>
              <a:t>GO analysis for each part in ChowRuskey plot </a:t>
            </a:r>
            <a:endParaRPr lang="en-US" altLang="en-US" sz="2800" b="1"/>
          </a:p>
        </p:txBody>
      </p:sp>
      <p:sp>
        <p:nvSpPr>
          <p:cNvPr id="8194" name="Text Box 4"/>
          <p:cNvSpPr txBox="1"/>
          <p:nvPr/>
        </p:nvSpPr>
        <p:spPr>
          <a:xfrm>
            <a:off x="2781300" y="6473825"/>
            <a:ext cx="5692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b="1">
                <a:latin typeface="Arial" panose="020B0604020202020204" pitchFamily="34" charset="0"/>
                <a:ea typeface="SimSun" panose="02010600030101010101" pitchFamily="2" charset="-122"/>
              </a:rPr>
              <a:t>2h, 6h, 12h, 24h, 48h </a:t>
            </a:r>
            <a:r>
              <a:rPr lang="en-US" altLang="en-US" b="1">
                <a:latin typeface="Arial" panose="020B0604020202020204" pitchFamily="34" charset="0"/>
                <a:ea typeface="SimSun" panose="02010600030101010101" pitchFamily="2" charset="-122"/>
              </a:rPr>
              <a:t>(1: existed; 0: non-existed)</a:t>
            </a:r>
            <a:endParaRPr lang="en-US" altLang="en-US" b="1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8195" name="Content Placeholder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20925" y="649288"/>
            <a:ext cx="4630738" cy="558958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101600" y="50800"/>
            <a:ext cx="8966200" cy="598488"/>
          </a:xfrm>
        </p:spPr>
        <p:txBody>
          <a:bodyPr anchor="ctr"/>
          <a:p>
            <a:r>
              <a:rPr lang="en-US" altLang="en-US" sz="2000" b="1"/>
              <a:t>Pathway analysis for each part in ChowRuskey plot </a:t>
            </a:r>
            <a:r>
              <a:rPr lang="en-US" altLang="en-US" sz="2000" b="1">
                <a:sym typeface="SimSun" panose="02010600030101010101" pitchFamily="2" charset="-122"/>
              </a:rPr>
              <a:t>(filtered)</a:t>
            </a:r>
            <a:r>
              <a:rPr lang="en-US" altLang="en-US" sz="2000" b="1"/>
              <a:t> </a:t>
            </a:r>
            <a:endParaRPr lang="en-US" altLang="en-US" sz="2000" b="1"/>
          </a:p>
        </p:txBody>
      </p:sp>
      <p:sp>
        <p:nvSpPr>
          <p:cNvPr id="9218" name="Text Box 4"/>
          <p:cNvSpPr txBox="1"/>
          <p:nvPr/>
        </p:nvSpPr>
        <p:spPr>
          <a:xfrm>
            <a:off x="2781300" y="6473825"/>
            <a:ext cx="5692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b="1">
                <a:latin typeface="Arial" panose="020B0604020202020204" pitchFamily="34" charset="0"/>
                <a:ea typeface="SimSun" panose="02010600030101010101" pitchFamily="2" charset="-122"/>
              </a:rPr>
              <a:t>2h, 6h, 12h, 24h, 48h </a:t>
            </a:r>
            <a:r>
              <a:rPr lang="en-US" altLang="en-US" b="1">
                <a:latin typeface="Arial" panose="020B0604020202020204" pitchFamily="34" charset="0"/>
                <a:ea typeface="SimSun" panose="02010600030101010101" pitchFamily="2" charset="-122"/>
              </a:rPr>
              <a:t>(1: existed; 0: non-existed)</a:t>
            </a:r>
            <a:endParaRPr lang="en-US" altLang="en-US" b="1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9219" name="Content Placeholder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3200" y="579438"/>
            <a:ext cx="7000875" cy="56975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Title 1"/>
          <p:cNvSpPr>
            <a:spLocks noGrp="1"/>
          </p:cNvSpPr>
          <p:nvPr>
            <p:ph type="title"/>
          </p:nvPr>
        </p:nvSpPr>
        <p:spPr>
          <a:xfrm>
            <a:off x="457200" y="151448"/>
            <a:ext cx="8229600" cy="696912"/>
          </a:xfrm>
        </p:spPr>
        <p:txBody>
          <a:bodyPr anchor="ctr"/>
          <a:p>
            <a:r>
              <a:rPr lang="en-US" altLang="en-US"/>
              <a:t>Data Description and Proposal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201613" y="848043"/>
          <a:ext cx="8899525" cy="134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05"/>
                <a:gridCol w="1135380"/>
                <a:gridCol w="1329690"/>
                <a:gridCol w="1297940"/>
                <a:gridCol w="1415415"/>
                <a:gridCol w="1409700"/>
                <a:gridCol w="14071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0h</a:t>
                      </a: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2h</a:t>
                      </a: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6h</a:t>
                      </a: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12h</a:t>
                      </a: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24h</a:t>
                      </a: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48h</a:t>
                      </a: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</a:rPr>
                        <a:t>ctrl (C)</a:t>
                      </a:r>
                      <a:endParaRPr lang="en-US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</a:rPr>
                        <a:t>(BCDEF)0</a:t>
                      </a:r>
                      <a:endParaRPr lang="en-US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</a:rPr>
                        <a:t>(BCDEF)2C</a:t>
                      </a:r>
                      <a:endParaRPr lang="en-US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  <a:sym typeface="+mn-ea"/>
                        </a:rPr>
                        <a:t>(BCDEF)6C</a:t>
                      </a:r>
                      <a:endParaRPr lang="en-US" altLang="en-US" sz="16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  <a:sym typeface="+mn-ea"/>
                        </a:rPr>
                        <a:t>(BCDEF)12C</a:t>
                      </a:r>
                      <a:endParaRPr lang="en-US" altLang="en-US" sz="16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  <a:sym typeface="+mn-ea"/>
                        </a:rPr>
                        <a:t>(BCDEF)24C</a:t>
                      </a:r>
                      <a:endParaRPr lang="en-US" altLang="en-US" sz="16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  <a:sym typeface="+mn-ea"/>
                        </a:rPr>
                        <a:t>(BCDEF)48C</a:t>
                      </a:r>
                      <a:endParaRPr lang="en-US" altLang="en-US" sz="16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</a:rPr>
                        <a:t>FN (F)</a:t>
                      </a:r>
                      <a:endParaRPr lang="en-US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  <a:sym typeface="+mn-ea"/>
                        </a:rPr>
                        <a:t>(BCDEF)2F</a:t>
                      </a:r>
                      <a:endParaRPr lang="en-US" altLang="en-US" sz="16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  <a:sym typeface="+mn-ea"/>
                        </a:rPr>
                        <a:t>(BCDEF)6F</a:t>
                      </a:r>
                      <a:endParaRPr lang="en-US" altLang="en-US" sz="16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 u="sng">
                          <a:solidFill>
                            <a:schemeClr val="tx1"/>
                          </a:solidFill>
                          <a:sym typeface="+mn-ea"/>
                        </a:rPr>
                        <a:t>(BCDE)12F</a:t>
                      </a:r>
                      <a:endParaRPr lang="en-US" altLang="en-US" sz="1600" u="sng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  <a:sym typeface="+mn-ea"/>
                        </a:rPr>
                        <a:t>(BCDEF)24F</a:t>
                      </a:r>
                      <a:endParaRPr lang="en-US" altLang="en-US" sz="16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solidFill>
                            <a:schemeClr val="tx1"/>
                          </a:solidFill>
                          <a:sym typeface="+mn-ea"/>
                        </a:rPr>
                        <a:t>(BCDEF)48F</a:t>
                      </a:r>
                      <a:endParaRPr lang="en-US" altLang="en-US" sz="16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09" name="Content Placeholder 2"/>
          <p:cNvSpPr>
            <a:spLocks noGrp="1"/>
          </p:cNvSpPr>
          <p:nvPr/>
        </p:nvSpPr>
        <p:spPr>
          <a:xfrm>
            <a:off x="536575" y="2189480"/>
            <a:ext cx="8229600" cy="462089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en-US" sz="240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sym typeface="SimSun" panose="02010600030101010101" pitchFamily="2" charset="-122"/>
              </a:rPr>
              <a:t>DEA at each timepoint (2, 6, 12, 24, 48h) </a:t>
            </a:r>
            <a:endParaRPr lang="en-US" altLang="en-US" sz="240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742950" lvl="1" indent="-28575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altLang="en-US" sz="1800">
                <a:sym typeface="SimSun" panose="02010600030101010101" pitchFamily="2" charset="-122"/>
              </a:rPr>
              <a:t>ChowRuskey plot</a:t>
            </a:r>
            <a:endParaRPr lang="en-US" altLang="en-US" sz="1800">
              <a:sym typeface="+mn-ea"/>
            </a:endParaRPr>
          </a:p>
          <a:p>
            <a:pPr marL="742950" lvl="1" indent="-28575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altLang="en-US" sz="1800">
                <a:solidFill>
                  <a:srgbClr val="0070C0"/>
                </a:solidFill>
                <a:sym typeface="+mn-ea"/>
              </a:rPr>
              <a:t>PCA, heatmap of unioned DEGs</a:t>
            </a:r>
            <a:endParaRPr lang="en-US" altLang="en-US" sz="1800" u="none" baseline="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marL="742950" lvl="1" indent="-28575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altLang="en-US" sz="1800" u="none" baseline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sym typeface="SimSun" panose="02010600030101010101" pitchFamily="2" charset="-122"/>
              </a:rPr>
              <a:t>pathway &amp; GO analysis</a:t>
            </a:r>
            <a:endParaRPr lang="en-US" altLang="en-US" sz="1800" u="none" baseline="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marL="742950" lvl="1" indent="-28575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altLang="en-US" sz="1800" u="none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SimSun" panose="02010600030101010101" pitchFamily="2" charset="-122"/>
              </a:rPr>
              <a:t>pathway &amp; GO analysis of </a:t>
            </a:r>
            <a:r>
              <a:rPr lang="en-US" altLang="en-US" sz="1800">
                <a:sym typeface="SimSun" panose="02010600030101010101" pitchFamily="2" charset="-122"/>
              </a:rPr>
              <a:t>ChowRuskey set</a:t>
            </a:r>
            <a:endParaRPr lang="en-US" altLang="en-US" sz="1800">
              <a:sym typeface="SimSun" panose="02010600030101010101" pitchFamily="2" charset="-122"/>
            </a:endParaRPr>
          </a:p>
          <a:p>
            <a:pPr marL="742950" lvl="1" indent="-28575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altLang="en-US" sz="2000">
                <a:solidFill>
                  <a:srgbClr val="0070C0"/>
                </a:solidFill>
                <a:sym typeface="+mn-ea"/>
              </a:rPr>
              <a:t>Changes of pathway enrichment (GSEA) via time</a:t>
            </a:r>
            <a:endParaRPr lang="en-US" altLang="en-US" sz="2000" u="none" baseline="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lvl="0" indent="-45720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u="none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time series analysis</a:t>
            </a:r>
            <a:endParaRPr lang="en-US" altLang="en-US" sz="2400" u="none" baseline="0">
              <a:solidFill>
                <a:srgbClr val="0070C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914400" lvl="1" indent="-45720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ym typeface="+mn-ea"/>
              </a:rPr>
              <a:t>PCA, heatmap, </a:t>
            </a:r>
            <a:r>
              <a:rPr lang="en-US" altLang="en-US" sz="2000">
                <a:sym typeface="SimSun" panose="02010600030101010101" pitchFamily="2" charset="-122"/>
              </a:rPr>
              <a:t>pathway &amp; GO analysis of ChowRuskey set and per time span</a:t>
            </a:r>
            <a:endParaRPr lang="en-US" altLang="en-US" sz="2000">
              <a:sym typeface="SimSun" panose="02010600030101010101" pitchFamily="2" charset="-122"/>
            </a:endParaRPr>
          </a:p>
          <a:p>
            <a:pPr lvl="0" indent="-45720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70C0"/>
                </a:solidFill>
                <a:sym typeface="+mn-ea"/>
              </a:rPr>
              <a:t>co-expression analysis</a:t>
            </a:r>
            <a:endParaRPr lang="en-US" altLang="en-US" sz="2000" u="none" baseline="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742950" lvl="1" indent="-28575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altLang="en-US" sz="2000" u="none" baseline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cogena/clusterProfiler pathway/GO analysis, drug repositioning analysis</a:t>
            </a:r>
            <a:endParaRPr lang="en-US" altLang="en-US" sz="2000" u="none" baseline="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342900" lvl="0" indent="-34290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sym typeface="+mn-ea"/>
              </a:rPr>
              <a:t>Enrichment analysis for 24h only</a:t>
            </a:r>
            <a:endParaRPr lang="en-US" altLang="en-US" sz="2000" u="none" baseline="0">
              <a:solidFill>
                <a:srgbClr val="0070C0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01600" y="50800"/>
            <a:ext cx="8966200" cy="598488"/>
          </a:xfrm>
        </p:spPr>
        <p:txBody>
          <a:bodyPr anchor="ctr"/>
          <a:p>
            <a:r>
              <a:rPr lang="en-US" altLang="en-US" sz="2400" b="1"/>
              <a:t>GO analysis for each part in ChowRuskey plot (filtered) </a:t>
            </a:r>
            <a:endParaRPr lang="en-US" altLang="en-US" sz="2400" b="1"/>
          </a:p>
        </p:txBody>
      </p:sp>
      <p:sp>
        <p:nvSpPr>
          <p:cNvPr id="10242" name="Text Box 4"/>
          <p:cNvSpPr txBox="1"/>
          <p:nvPr/>
        </p:nvSpPr>
        <p:spPr>
          <a:xfrm>
            <a:off x="2781300" y="6473825"/>
            <a:ext cx="5692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en-US" altLang="zh-CN" b="1">
                <a:latin typeface="Arial" panose="020B0604020202020204" pitchFamily="34" charset="0"/>
                <a:ea typeface="SimSun" panose="02010600030101010101" pitchFamily="2" charset="-122"/>
              </a:rPr>
              <a:t>2h, 6h, 12h, 24h, 48h </a:t>
            </a:r>
            <a:r>
              <a:rPr lang="en-US" altLang="en-US" b="1">
                <a:latin typeface="Arial" panose="020B0604020202020204" pitchFamily="34" charset="0"/>
                <a:ea typeface="SimSun" panose="02010600030101010101" pitchFamily="2" charset="-122"/>
              </a:rPr>
              <a:t>(1: existed; 0: non-existed)</a:t>
            </a:r>
            <a:endParaRPr lang="en-US" altLang="en-US" b="1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243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0" y="1031875"/>
            <a:ext cx="9093200" cy="544195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en-US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time series analysis</a:t>
            </a:r>
            <a:endParaRPr lang="en-US" altLang="zh-CN"/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5305" cy="4526280"/>
          </a:xfrm>
        </p:spPr>
        <p:txBody>
          <a:bodyPr anchor="t"/>
          <a:p>
            <a:r>
              <a:rPr lang="en-US" altLang="en-US">
                <a:sym typeface="+mn-ea"/>
              </a:rPr>
              <a:t>DEGs from Fn group over time comparsion (F_2h - C_0h, F_6h - F_2h, F_12h - F_6h, F_24h - F_12h, F_48h - F_24h)</a:t>
            </a:r>
            <a:endParaRPr lang="en-US" altLang="en-US">
              <a:sym typeface="+mn-ea"/>
            </a:endParaRPr>
          </a:p>
          <a:p>
            <a:endParaRPr lang="en-US" altLang="en-US"/>
          </a:p>
          <a:p>
            <a:endParaRPr lang="en-US" altLang="zh-C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540" y="3848100"/>
            <a:ext cx="652399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75" y="5183505"/>
            <a:ext cx="6362065" cy="1304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885" y="1417955"/>
            <a:ext cx="7566660" cy="5397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PCA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0720" y="1572895"/>
            <a:ext cx="7623810" cy="46945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9649" t="2146" r="8639" b="2189"/>
          <a:stretch>
            <a:fillRect/>
          </a:stretch>
        </p:blipFill>
        <p:spPr>
          <a:xfrm>
            <a:off x="879475" y="1283335"/>
            <a:ext cx="7584440" cy="54679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886460"/>
          </a:xfrm>
        </p:spPr>
        <p:txBody>
          <a:bodyPr/>
          <a:p>
            <a:r>
              <a:rPr lang="en-US" altLang="en-US"/>
              <a:t>KEGG analysis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540" y="1096010"/>
            <a:ext cx="9148445" cy="51206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40765" y="6289040"/>
            <a:ext cx="7574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F_2h - C_0h, F_6h - F_2h, F_12h - F_6h, F_24h - F_12h, F_48h - F_24h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828675"/>
          </a:xfrm>
        </p:spPr>
        <p:txBody>
          <a:bodyPr/>
          <a:p>
            <a:r>
              <a:rPr lang="en-US" altLang="en-US"/>
              <a:t>GO analysis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645" y="1417320"/>
            <a:ext cx="8968740" cy="534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04215"/>
          </a:xfrm>
        </p:spPr>
        <p:txBody>
          <a:bodyPr/>
          <a:p>
            <a:r>
              <a:rPr lang="en-US" altLang="en-US" sz="2800">
                <a:sym typeface="+mn-ea"/>
              </a:rPr>
              <a:t>KEGG analysis for time-course DEG (logFC&gt;=2)</a:t>
            </a:r>
            <a:endParaRPr lang="en-US" altLang="en-US" sz="2800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5485" y="993140"/>
            <a:ext cx="8251190" cy="58369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48560" y="2531745"/>
            <a:ext cx="2479040" cy="22479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04215"/>
          </a:xfrm>
        </p:spPr>
        <p:txBody>
          <a:bodyPr/>
          <a:p>
            <a:r>
              <a:rPr lang="en-US" altLang="en-US" sz="2800"/>
              <a:t>KEGG analysis for time-course DEG (logFC&gt;=1.5)</a:t>
            </a:r>
            <a:endParaRPr lang="en-US" altLang="en-US" sz="280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025" y="892810"/>
            <a:ext cx="8998585" cy="5969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894715"/>
          </a:xfrm>
        </p:spPr>
        <p:txBody>
          <a:bodyPr/>
          <a:p>
            <a:r>
              <a:rPr lang="en-US" altLang="en-US" sz="3600">
                <a:sym typeface="+mn-ea"/>
              </a:rPr>
              <a:t>GO analysis for time-course DEG</a:t>
            </a:r>
            <a:endParaRPr lang="en-US" alt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1538605"/>
            <a:ext cx="9092565" cy="46583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Biological experiments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7280"/>
          </a:xfrm>
        </p:spPr>
        <p:txBody>
          <a:bodyPr/>
          <a:p>
            <a:pPr indent="0"/>
            <a:r>
              <a:rPr lang="en-US" altLang="en-US"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增殖：1-7d生长曲线</a:t>
            </a: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0"/>
            <a:r>
              <a:rPr lang="en-US" altLang="en-US"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凋亡、周期：2-72h</a:t>
            </a:r>
            <a:endParaRPr lang="en-US" altLang="en-US"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  <a:p>
            <a:pPr indent="0"/>
            <a:endParaRPr lang="en-US" altLang="en-US"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en-US" altLang="en-US"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抑制细胞增殖，促进细胞凋亡，细胞周期（凋亡峰），细胞内活性氧水平升高，细胞免疫（TLR2,TLR4, IL6, IL8, TNFalpha, IL1beta上调， NF-kappa通路（30min激活）， MAPK通路），抑制细胞成骨分化，细胞干性</a:t>
            </a:r>
            <a:endParaRPr lang="en-US"/>
          </a:p>
          <a:p>
            <a:pPr indent="0"/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45" y="274955"/>
            <a:ext cx="8990330" cy="770890"/>
          </a:xfrm>
        </p:spPr>
        <p:txBody>
          <a:bodyPr/>
          <a:p>
            <a:r>
              <a:rPr lang="en-US" altLang="en-US">
                <a:solidFill>
                  <a:srgbClr val="0070C0"/>
                </a:solidFill>
                <a:sym typeface="+mn-ea"/>
              </a:rPr>
              <a:t>co-expression analysis</a:t>
            </a:r>
            <a:endParaRPr 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473710" y="1294130"/>
            <a:ext cx="8229600" cy="4525963"/>
          </a:xfrm>
        </p:spPr>
        <p:txBody>
          <a:bodyPr/>
          <a:p>
            <a:r>
              <a:rPr lang="en-US" altLang="en-US"/>
              <a:t>cogena analysis</a:t>
            </a:r>
            <a:endParaRPr lang="en-US" altLang="en-US"/>
          </a:p>
          <a:p>
            <a:pPr lvl="1"/>
            <a:r>
              <a:rPr lang="en-US" altLang="en-US"/>
              <a:t>co-expression analysis</a:t>
            </a:r>
            <a:endParaRPr lang="en-US" altLang="en-US"/>
          </a:p>
          <a:p>
            <a:pPr lvl="1"/>
            <a:r>
              <a:rPr lang="en-US" altLang="en-US"/>
              <a:t>KEGG/GO pathway analysis</a:t>
            </a:r>
            <a:endParaRPr lang="en-US" altLang="en-US"/>
          </a:p>
          <a:p>
            <a:pPr lvl="1"/>
            <a:r>
              <a:rPr lang="en-US" altLang="en-US">
                <a:sym typeface="+mn-ea"/>
              </a:rPr>
              <a:t>GO BP and MF analysis</a:t>
            </a:r>
            <a:r>
              <a:rPr lang="en-US" altLang="en-US"/>
              <a:t> for cluster 2/1</a:t>
            </a:r>
            <a:endParaRPr lang="en-US" altLang="en-US"/>
          </a:p>
          <a:p>
            <a:pPr lvl="1"/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240"/>
            <a:ext cx="8229600" cy="581025"/>
          </a:xfrm>
        </p:spPr>
        <p:txBody>
          <a:bodyPr/>
          <a:p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cogena co-expression and KEGG analysis</a:t>
            </a:r>
            <a:endParaRPr lang="en-US" altLang="en-US" sz="320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4460"/>
          <a:stretch>
            <a:fillRect/>
          </a:stretch>
        </p:blipFill>
        <p:spPr>
          <a:xfrm>
            <a:off x="57785" y="847725"/>
            <a:ext cx="3065780" cy="5162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1212"/>
          <a:stretch>
            <a:fillRect/>
          </a:stretch>
        </p:blipFill>
        <p:spPr>
          <a:xfrm>
            <a:off x="3197225" y="786765"/>
            <a:ext cx="5915025" cy="53003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06705" y="6195695"/>
            <a:ext cx="836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C1: up after 12h; C2: up immediately; C3: down after 12h </a:t>
            </a:r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012950" y="1839595"/>
            <a:ext cx="28575" cy="424751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>
            <a:off x="899795" y="4149090"/>
            <a:ext cx="2061845" cy="711835"/>
          </a:xfrm>
          <a:prstGeom prst="bentConnector3">
            <a:avLst>
              <a:gd name="adj1" fmla="val 69294"/>
            </a:avLst>
          </a:prstGeom>
          <a:ln w="63500">
            <a:solidFill>
              <a:srgbClr val="002060"/>
            </a:solidFill>
            <a:tailEnd type="arrow"/>
          </a:ln>
          <a:effectLst>
            <a:reflection stA="45000"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899795" y="2333625"/>
            <a:ext cx="2160270" cy="447675"/>
          </a:xfrm>
          <a:prstGeom prst="bentConnector3">
            <a:avLst>
              <a:gd name="adj1" fmla="val 71487"/>
            </a:avLst>
          </a:prstGeom>
          <a:ln w="63500">
            <a:solidFill>
              <a:srgbClr val="002060"/>
            </a:solidFill>
            <a:tailEnd type="arrow"/>
          </a:ln>
          <a:effectLst>
            <a:reflection stA="45000"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850900" y="3141345"/>
            <a:ext cx="2136775" cy="337820"/>
          </a:xfrm>
          <a:prstGeom prst="bentConnector3">
            <a:avLst>
              <a:gd name="adj1" fmla="val 55839"/>
            </a:avLst>
          </a:prstGeom>
          <a:ln w="63500">
            <a:solidFill>
              <a:srgbClr val="002060"/>
            </a:solidFill>
            <a:tailEnd type="arrow"/>
          </a:ln>
          <a:effectLst>
            <a:reflection stA="45000"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5"/>
            <a:ext cx="8229600" cy="663575"/>
          </a:xfrm>
        </p:spPr>
        <p:txBody>
          <a:bodyPr/>
          <a:p>
            <a:r>
              <a:rPr lang="en-US" altLang="en-US"/>
              <a:t>enriched KEGG pathways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175" y="789940"/>
            <a:ext cx="5687695" cy="5543550"/>
          </a:xfrm>
        </p:spPr>
        <p:txBody>
          <a:bodyPr/>
          <a:p>
            <a:pPr marL="0" indent="0">
              <a:buNone/>
            </a:pPr>
            <a:r>
              <a:rPr lang="en-US" altLang="en-US" sz="2000" b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C1 (up after 12h): </a:t>
            </a:r>
            <a:endParaRPr lang="en-US" altLang="en-US">
              <a:sym typeface="+mn-ea"/>
            </a:endParaRPr>
          </a:p>
          <a:p>
            <a:pPr lvl="1"/>
            <a:r>
              <a:rPr lang="en-US" altLang="en-US" sz="1400">
                <a:solidFill>
                  <a:srgbClr val="FF0000"/>
                </a:solidFill>
                <a:sym typeface="+mn-ea"/>
              </a:rPr>
              <a:t>kegg_glycine_serine_and_threonine_metabolism</a:t>
            </a:r>
            <a:endParaRPr lang="en-US" altLang="en-US" sz="1400">
              <a:sym typeface="+mn-ea"/>
            </a:endParaRPr>
          </a:p>
          <a:p>
            <a:pPr lvl="1"/>
            <a:r>
              <a:rPr lang="en-US" altLang="en-US" sz="1400">
                <a:sym typeface="+mn-ea"/>
              </a:rPr>
              <a:t>kegg_systemic_lupus_erythematosus</a:t>
            </a:r>
            <a:endParaRPr lang="en-US" altLang="en-US" sz="1400">
              <a:sym typeface="+mn-ea"/>
            </a:endParaRPr>
          </a:p>
          <a:p>
            <a:pPr lvl="1"/>
            <a:r>
              <a:rPr lang="en-US" altLang="en-US" sz="1400">
                <a:sym typeface="+mn-ea"/>
              </a:rPr>
              <a:t>kegg_tgf_beta_signaling_pathway</a:t>
            </a:r>
            <a:endParaRPr lang="en-US" altLang="en-US" sz="1400">
              <a:sym typeface="+mn-ea"/>
            </a:endParaRPr>
          </a:p>
          <a:p>
            <a:pPr lvl="1"/>
            <a:r>
              <a:rPr lang="en-US" altLang="en-US" sz="1400">
                <a:solidFill>
                  <a:srgbClr val="FF0000"/>
                </a:solidFill>
                <a:sym typeface="+mn-ea"/>
              </a:rPr>
              <a:t>kegg_selenoamino_acid_metabolism</a:t>
            </a:r>
            <a:endParaRPr lang="en-US" altLang="en-US" sz="1400">
              <a:sym typeface="+mn-ea"/>
            </a:endParaRPr>
          </a:p>
          <a:p>
            <a:pPr lvl="0"/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en-US" altLang="en-US" sz="2000" b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C2 (up immediately): </a:t>
            </a:r>
            <a:endParaRPr lang="en-US" altLang="en-US">
              <a:sym typeface="+mn-ea"/>
            </a:endParaRPr>
          </a:p>
          <a:p>
            <a:pPr lvl="1" algn="l"/>
            <a:r>
              <a:rPr lang="en-US" altLang="en-US" sz="1400">
                <a:sym typeface="+mn-ea"/>
              </a:rPr>
              <a:t>kegg_cytokine_cytokine_receptor_interaction</a:t>
            </a:r>
            <a:endParaRPr lang="en-US" altLang="en-US" sz="1400">
              <a:sym typeface="+mn-ea"/>
            </a:endParaRPr>
          </a:p>
          <a:p>
            <a:pPr lvl="1" algn="l"/>
            <a:r>
              <a:rPr lang="en-US" altLang="en-US" sz="1400">
                <a:sym typeface="+mn-ea"/>
              </a:rPr>
              <a:t>kegg_nod_like_receptor_signaling_pathway</a:t>
            </a:r>
            <a:endParaRPr lang="en-US" altLang="en-US" sz="1400">
              <a:sym typeface="+mn-ea"/>
            </a:endParaRPr>
          </a:p>
          <a:p>
            <a:pPr lvl="1" algn="l"/>
            <a:r>
              <a:rPr lang="en-US" altLang="en-US" sz="1400">
                <a:sym typeface="+mn-ea"/>
              </a:rPr>
              <a:t>kegg_pathways_in_cancer</a:t>
            </a:r>
            <a:endParaRPr lang="en-US" altLang="en-US" sz="1400">
              <a:sym typeface="+mn-ea"/>
            </a:endParaRPr>
          </a:p>
          <a:p>
            <a:pPr lvl="1" algn="l"/>
            <a:r>
              <a:rPr lang="en-US" altLang="en-US" sz="1400">
                <a:sym typeface="+mn-ea"/>
              </a:rPr>
              <a:t>kegg_toll_like_receptor_signaling_pathway</a:t>
            </a:r>
            <a:endParaRPr lang="en-US" altLang="en-US" sz="1400">
              <a:sym typeface="+mn-ea"/>
            </a:endParaRPr>
          </a:p>
          <a:p>
            <a:pPr lvl="1" algn="l"/>
            <a:r>
              <a:rPr lang="en-US" altLang="en-US" sz="1400">
                <a:sym typeface="+mn-ea"/>
              </a:rPr>
              <a:t>kegg_</a:t>
            </a:r>
            <a:r>
              <a:rPr lang="en-US" altLang="en-US" sz="1400">
                <a:solidFill>
                  <a:srgbClr val="FF0000"/>
                </a:solidFill>
                <a:sym typeface="+mn-ea"/>
              </a:rPr>
              <a:t>epithelial_cell_signaling_in_helicobacter_pylori_infect</a:t>
            </a:r>
            <a:endParaRPr lang="en-US" altLang="en-US" sz="1400">
              <a:sym typeface="+mn-ea"/>
            </a:endParaRPr>
          </a:p>
          <a:p>
            <a:pPr lvl="1" algn="l"/>
            <a:r>
              <a:rPr lang="en-US" altLang="en-US" sz="1400">
                <a:sym typeface="+mn-ea"/>
              </a:rPr>
              <a:t>kegg_toll_like_receptor_signaling_pathway</a:t>
            </a:r>
            <a:endParaRPr lang="en-US" altLang="en-US" sz="1400">
              <a:sym typeface="+mn-ea"/>
            </a:endParaRPr>
          </a:p>
          <a:p>
            <a:pPr lvl="1" algn="l"/>
            <a:r>
              <a:rPr lang="en-US" altLang="en-US" sz="1400">
                <a:sym typeface="+mn-ea"/>
              </a:rPr>
              <a:t>kegg_jak_stat_signaling_pathway</a:t>
            </a:r>
            <a:endParaRPr lang="en-US" altLang="en-US">
              <a:sym typeface="+mn-ea"/>
            </a:endParaRPr>
          </a:p>
          <a:p>
            <a:pPr lvl="1" algn="l"/>
            <a:r>
              <a:rPr lang="en-US" altLang="en-US" sz="1400">
                <a:sym typeface="+mn-ea"/>
              </a:rPr>
              <a:t>kegg_chemokine_signaling_pathway</a:t>
            </a:r>
            <a:endParaRPr lang="en-US" altLang="en-US" sz="1400">
              <a:sym typeface="+mn-ea"/>
            </a:endParaRPr>
          </a:p>
          <a:p>
            <a:pPr lvl="1" algn="l"/>
            <a:r>
              <a:rPr lang="en-US" altLang="en-US" sz="1400">
                <a:sym typeface="+mn-ea"/>
              </a:rPr>
              <a:t>kegg_t_cell_receptor_signaling_pathway</a:t>
            </a:r>
            <a:endParaRPr lang="en-US" altLang="en-US" sz="1400">
              <a:sym typeface="+mn-ea"/>
            </a:endParaRPr>
          </a:p>
          <a:p>
            <a:pPr lvl="1" algn="l"/>
            <a:r>
              <a:rPr lang="en-US" altLang="en-US" sz="1400">
                <a:sym typeface="+mn-ea"/>
              </a:rPr>
              <a:t>kegg_small_cell_lung_cancer</a:t>
            </a:r>
            <a:endParaRPr lang="en-US" altLang="en-US" sz="1400">
              <a:sym typeface="+mn-ea"/>
            </a:endParaRPr>
          </a:p>
          <a:p>
            <a:pPr lvl="1" algn="l"/>
            <a:r>
              <a:rPr lang="en-US" altLang="en-US" sz="1400">
                <a:sym typeface="+mn-ea"/>
              </a:rPr>
              <a:t>kegg_</a:t>
            </a:r>
            <a:r>
              <a:rPr lang="en-US" altLang="en-US" sz="1400">
                <a:solidFill>
                  <a:srgbClr val="FF0000"/>
                </a:solidFill>
                <a:sym typeface="+mn-ea"/>
              </a:rPr>
              <a:t>erbb_signaling_pathway</a:t>
            </a:r>
            <a:endParaRPr lang="en-US" altLang="en-US">
              <a:sym typeface="+mn-ea"/>
            </a:endParaRPr>
          </a:p>
          <a:p>
            <a:pPr lvl="1"/>
            <a:r>
              <a:rPr lang="en-US" altLang="en-US" sz="1400">
                <a:sym typeface="+mn-ea"/>
              </a:rPr>
              <a:t>kegg_cytosolic_dna_sensing_pathway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536440" y="1145540"/>
            <a:ext cx="4672330" cy="2814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en-US" sz="2000" b="1">
                <a:solidFill>
                  <a:srgbClr val="0070C0"/>
                </a:solidFill>
                <a:sym typeface="+mn-ea"/>
              </a:rPr>
              <a:t>C3 (down after 12h ):</a:t>
            </a:r>
            <a:r>
              <a:rPr lang="en-US" altLang="en-US" b="1">
                <a:solidFill>
                  <a:srgbClr val="0070C0"/>
                </a:solidFill>
                <a:sym typeface="+mn-ea"/>
              </a:rPr>
              <a:t> </a:t>
            </a:r>
            <a:endParaRPr lang="en-US" altLang="en-US" b="1">
              <a:solidFill>
                <a:srgbClr val="0070C0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kegg_axon_guidance</a:t>
            </a:r>
            <a:endParaRPr lang="en-US" altLang="en-US" sz="1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kegg_metabolism_of_xenobiotics_by_cytochrome_p450</a:t>
            </a:r>
            <a:endParaRPr lang="en-US" altLang="en-US" sz="1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kegg_glutathione_metabolism</a:t>
            </a:r>
            <a:endParaRPr lang="en-US" altLang="en-US" sz="1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kegg_drug_metabolism_cytochrome_p45</a:t>
            </a:r>
            <a:endParaRPr lang="en-US" altLang="en-US" sz="1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kegg_calcium_signaling_pathway</a:t>
            </a:r>
            <a:endParaRPr lang="en-US" altLang="en-US" sz="1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kegg_neuroactive_ligand_receptor_interaction</a:t>
            </a:r>
            <a:endParaRPr lang="en-US" altLang="en-US" sz="1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400">
                <a:sym typeface="+mn-ea"/>
              </a:rPr>
              <a:t>kegg_ecm_receptor_interaction</a:t>
            </a:r>
            <a:endParaRPr lang="en-US" altLang="en-US" sz="14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055870" y="4543425"/>
            <a:ext cx="393763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FF0000"/>
                </a:solidFill>
              </a:rPr>
              <a:t>TGF betas </a:t>
            </a:r>
            <a:r>
              <a:rPr lang="en-US" sz="1400"/>
              <a:t>cause the transcription of mRNAs involved in </a:t>
            </a:r>
            <a:r>
              <a:rPr lang="en-US" sz="1400">
                <a:solidFill>
                  <a:srgbClr val="FF0000"/>
                </a:solidFill>
              </a:rPr>
              <a:t>apoptosis, extracellular matrix neogenesis and immunosuppression</a:t>
            </a:r>
            <a:r>
              <a:rPr lang="en-US" sz="1400"/>
              <a:t>.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The </a:t>
            </a:r>
            <a:r>
              <a:rPr lang="en-US" sz="1400" b="1">
                <a:solidFill>
                  <a:srgbClr val="FF0000"/>
                </a:solidFill>
              </a:rPr>
              <a:t>ErbB </a:t>
            </a:r>
            <a:r>
              <a:rPr lang="en-US" sz="1400"/>
              <a:t>family of receptor tyrosine kinases (RTKs) couples binding of extracellular growth factor ligands to intracellular signaling pathways regulating diverse biologic responses, including </a:t>
            </a:r>
            <a:r>
              <a:rPr lang="en-US" sz="1400">
                <a:solidFill>
                  <a:srgbClr val="FF0000"/>
                </a:solidFill>
              </a:rPr>
              <a:t>proliferation, differentiation, cell motility, and survival.</a:t>
            </a:r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"/>
            <a:ext cx="8229600" cy="666115"/>
          </a:xfrm>
        </p:spPr>
        <p:txBody>
          <a:bodyPr/>
          <a:p>
            <a:r>
              <a:rPr lang="en-US" altLang="en-US" sz="3200"/>
              <a:t>Drug repositioning (C1+CMapDn)</a:t>
            </a:r>
            <a:endParaRPr lang="en-US" altLang="en-US" sz="320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4135" y="814705"/>
            <a:ext cx="6574155" cy="59721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890" y="664210"/>
            <a:ext cx="2594610" cy="57543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 anchor="t">
            <a:spAutoFit/>
          </a:bodyPr>
          <a:p>
            <a:r>
              <a:rPr lang="en-US" sz="1600" b="1">
                <a:solidFill>
                  <a:srgbClr val="0070C0"/>
                </a:solidFill>
                <a:sym typeface="+mn-ea"/>
              </a:rPr>
              <a:t>tanespimycin</a:t>
            </a:r>
            <a:r>
              <a:rPr lang="en-US" altLang="en-US" sz="1600">
                <a:sym typeface="+mn-ea"/>
              </a:rPr>
              <a:t>, </a:t>
            </a:r>
            <a:r>
              <a:rPr lang="en-US" sz="1600" b="1">
                <a:solidFill>
                  <a:srgbClr val="0070C0"/>
                </a:solidFill>
                <a:sym typeface="+mn-ea"/>
              </a:rPr>
              <a:t>Geldanamycin</a:t>
            </a:r>
            <a:r>
              <a:rPr lang="en-US" altLang="en-US" sz="1600">
                <a:sym typeface="+mn-ea"/>
              </a:rPr>
              <a:t>: Hsp90 inhibator; </a:t>
            </a:r>
            <a:r>
              <a:rPr lang="en-US" sz="1600">
                <a:sym typeface="+mn-ea"/>
              </a:rPr>
              <a:t>antibiotics</a:t>
            </a:r>
            <a:r>
              <a:rPr lang="en-US" altLang="en-US" sz="1600">
                <a:sym typeface="+mn-ea"/>
              </a:rPr>
              <a:t>.</a:t>
            </a:r>
            <a:endParaRPr lang="en-US" altLang="en-US" sz="1600"/>
          </a:p>
          <a:p>
            <a:r>
              <a:rPr lang="en-US" sz="1600" b="1">
                <a:solidFill>
                  <a:srgbClr val="0070C0"/>
                </a:solidFill>
                <a:sym typeface="+mn-ea"/>
              </a:rPr>
              <a:t>trichostatin:</a:t>
            </a:r>
            <a:r>
              <a:rPr lang="en-US" altLang="en-US" sz="1600">
                <a:sym typeface="+mn-ea"/>
              </a:rPr>
              <a:t> antifungal antibiotic.</a:t>
            </a:r>
            <a:endParaRPr lang="en-US" altLang="en-US" sz="1600">
              <a:sym typeface="+mn-ea"/>
            </a:endParaRPr>
          </a:p>
          <a:p>
            <a:r>
              <a:rPr lang="en-US" sz="1600" b="1">
                <a:solidFill>
                  <a:srgbClr val="0070C0"/>
                </a:solidFill>
              </a:rPr>
              <a:t>Etravirine</a:t>
            </a:r>
            <a:r>
              <a:rPr lang="en-US" altLang="en-US" sz="1600"/>
              <a:t>: </a:t>
            </a:r>
            <a:r>
              <a:rPr lang="en-US" altLang="en-US" sz="1600">
                <a:sym typeface="+mn-ea"/>
              </a:rPr>
              <a:t>treating HIV</a:t>
            </a:r>
            <a:endParaRPr lang="en-US" sz="1600"/>
          </a:p>
          <a:p>
            <a:r>
              <a:rPr lang="en-US" sz="1600" b="1">
                <a:solidFill>
                  <a:srgbClr val="0070C0"/>
                </a:solidFill>
              </a:rPr>
              <a:t>Sirolimus</a:t>
            </a:r>
            <a:r>
              <a:rPr lang="en-US" altLang="en-US" sz="1600"/>
              <a:t>: </a:t>
            </a:r>
            <a:r>
              <a:rPr lang="en-US" sz="1600"/>
              <a:t>immunosuppressant</a:t>
            </a:r>
            <a:r>
              <a:rPr lang="en-US" altLang="en-US" sz="1600"/>
              <a:t>, inhibits activation of T cells and B cells by reducing their sensitivity to interleukin-2 (IL-2) through mTOR inhibition.</a:t>
            </a:r>
            <a:endParaRPr lang="en-US" altLang="en-US" sz="1600"/>
          </a:p>
          <a:p>
            <a:r>
              <a:rPr lang="en-US" sz="1600" b="1">
                <a:solidFill>
                  <a:srgbClr val="FF0000"/>
                </a:solidFill>
              </a:rPr>
              <a:t>wortmannin</a:t>
            </a:r>
            <a:r>
              <a:rPr lang="en-US" sz="1600" b="1">
                <a:solidFill>
                  <a:srgbClr val="0070C0"/>
                </a:solidFill>
              </a:rPr>
              <a:t>, LY-294002:</a:t>
            </a:r>
            <a:r>
              <a:rPr lang="en-US" altLang="en-US" sz="1600"/>
              <a:t> PI3K inhibitor, also inhibit other PI3K-related enzymes such as mTOR, DNA-PKcs, some phosphatidylinositol 4-kinases, myosin light chain kinase (MLCK) and MAPK at high concentrations.</a:t>
            </a:r>
            <a:endParaRPr lang="en-US" altLang="en-US" sz="1600"/>
          </a:p>
        </p:txBody>
      </p:sp>
      <p:sp>
        <p:nvSpPr>
          <p:cNvPr id="9" name="Text Box 8"/>
          <p:cNvSpPr txBox="1"/>
          <p:nvPr/>
        </p:nvSpPr>
        <p:spPr>
          <a:xfrm>
            <a:off x="64135" y="64185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ref </a:t>
            </a:r>
            <a:r>
              <a:rPr lang="en-US"/>
              <a:t>Wikipedia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590"/>
            <a:ext cx="8229600" cy="666115"/>
          </a:xfrm>
        </p:spPr>
        <p:txBody>
          <a:bodyPr/>
          <a:p>
            <a:r>
              <a:rPr lang="en-US" altLang="en-US" sz="3200"/>
              <a:t>Drug repositioning (C2+CMapDn)</a:t>
            </a:r>
            <a:endParaRPr lang="en-US" altLang="en-US" sz="3200"/>
          </a:p>
        </p:txBody>
      </p:sp>
      <p:pic>
        <p:nvPicPr>
          <p:cNvPr id="5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2865" y="727710"/>
            <a:ext cx="6554470" cy="605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151130" y="814705"/>
            <a:ext cx="3175000" cy="563118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 anchor="t">
            <a:spAutoFit/>
          </a:bodyPr>
          <a:p>
            <a:r>
              <a:rPr lang="en-US" altLang="en-US" b="1">
                <a:solidFill>
                  <a:srgbClr val="0070C0"/>
                </a:solidFill>
              </a:rPr>
              <a:t>Adriamycin</a:t>
            </a:r>
            <a:r>
              <a:rPr lang="" altLang="en-US" b="1">
                <a:solidFill>
                  <a:srgbClr val="0070C0"/>
                </a:solidFill>
              </a:rPr>
              <a:t>:抗肿瘤抗生素</a:t>
            </a:r>
            <a:endParaRPr lang="" altLang="en-US" b="1">
              <a:solidFill>
                <a:srgbClr val="0070C0"/>
              </a:solidFill>
            </a:endParaRPr>
          </a:p>
          <a:p>
            <a:r>
              <a:rPr lang="en-US" altLang="en-US" b="1">
                <a:solidFill>
                  <a:srgbClr val="0070C0"/>
                </a:solidFill>
              </a:rPr>
              <a:t>ciclosporin</a:t>
            </a:r>
            <a:r>
              <a:rPr lang="en-US" altLang="en-US"/>
              <a:t>: immunosuppressant.</a:t>
            </a:r>
            <a:endParaRPr lang="en-US" altLang="en-US"/>
          </a:p>
          <a:p>
            <a:r>
              <a:rPr lang="en-US" altLang="en-US" b="1">
                <a:solidFill>
                  <a:srgbClr val="FF0000"/>
                </a:solidFill>
                <a:sym typeface="+mn-ea"/>
              </a:rPr>
              <a:t>Tacrolimus</a:t>
            </a:r>
            <a:r>
              <a:rPr lang="en-US" altLang="en-US">
                <a:sym typeface="+mn-ea"/>
              </a:rPr>
              <a:t>: immunosuppressant，</a:t>
            </a:r>
            <a:r>
              <a:rPr lang="en-US" altLang="en-US"/>
              <a:t>inhibiting the production of interleukin-2, a molecule that promotes the development and proliferation of T cells, which are vital to the body's learned (or adaptive) immune response. </a:t>
            </a:r>
            <a:endParaRPr lang="en-US" altLang="en-US"/>
          </a:p>
          <a:p>
            <a:r>
              <a:rPr lang="en-US" altLang="en-US" b="1">
                <a:solidFill>
                  <a:srgbClr val="0070C0"/>
                </a:solidFill>
              </a:rPr>
              <a:t>Rimexolone</a:t>
            </a:r>
            <a:r>
              <a:rPr lang="en-US" altLang="en-US"/>
              <a:t>: a glucocorticoid steroid used to treat inflammation in the eye .</a:t>
            </a:r>
            <a:endParaRPr lang="en-US" altLang="en-US"/>
          </a:p>
          <a:p>
            <a:r>
              <a:rPr lang="en-US" altLang="en-US" b="1">
                <a:solidFill>
                  <a:srgbClr val="0070C0"/>
                </a:solidFill>
              </a:rPr>
              <a:t>tolmetin</a:t>
            </a:r>
            <a:r>
              <a:rPr lang="en-US" altLang="en-US"/>
              <a:t>: non-steroidal anti-inflammatory drug.</a:t>
            </a:r>
            <a:endParaRPr lang="en-US" altLang="en-US"/>
          </a:p>
          <a:p>
            <a:r>
              <a:rPr lang="en-US" altLang="en-US" b="1">
                <a:solidFill>
                  <a:srgbClr val="FF0000"/>
                </a:solidFill>
              </a:rPr>
              <a:t>tanespimycin</a:t>
            </a:r>
            <a:r>
              <a:rPr lang="en-US" altLang="en-US" b="1">
                <a:solidFill>
                  <a:srgbClr val="0070C0"/>
                </a:solidFill>
              </a:rPr>
              <a:t>, methylbenzethonium chloride:</a:t>
            </a:r>
            <a:r>
              <a:rPr lang="en-US" altLang="en-US"/>
              <a:t> antiseptic.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06375" y="63404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ref </a:t>
            </a:r>
            <a:r>
              <a:rPr lang="en-US"/>
              <a:t>Wikipedia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590"/>
            <a:ext cx="8229600" cy="666115"/>
          </a:xfrm>
        </p:spPr>
        <p:txBody>
          <a:bodyPr/>
          <a:p>
            <a:r>
              <a:rPr lang="en-US" altLang="en-US" sz="3200"/>
              <a:t>Drug repositioning (C3+CMapUp)</a:t>
            </a:r>
            <a:endParaRPr lang="en-US" altLang="en-US" sz="320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6640" y="814705"/>
            <a:ext cx="5514340" cy="58426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120" y="814705"/>
            <a:ext cx="3524885" cy="54775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 anchor="t">
            <a:spAutoFit/>
          </a:bodyPr>
          <a:p>
            <a:r>
              <a:rPr lang="en-US" sz="1400" b="1">
                <a:solidFill>
                  <a:srgbClr val="FF0000"/>
                </a:solidFill>
              </a:rPr>
              <a:t>Rifabutin </a:t>
            </a:r>
            <a:r>
              <a:rPr lang="en-US" sz="1400"/>
              <a:t>is an antibiotic used to treat tuberculosis and prevent and treat Mycobacterium avium complex.</a:t>
            </a:r>
            <a:endParaRPr lang="en-US" sz="1400"/>
          </a:p>
          <a:p>
            <a:r>
              <a:rPr lang="en-US" sz="1400" b="1">
                <a:solidFill>
                  <a:srgbClr val="0070C0"/>
                </a:solidFill>
              </a:rPr>
              <a:t>Trichostatin</a:t>
            </a:r>
            <a:r>
              <a:rPr lang="en-US" altLang="en-US" sz="1400"/>
              <a:t>:</a:t>
            </a:r>
            <a:r>
              <a:rPr lang="en-US" sz="1400"/>
              <a:t> an antifungal antibiotic</a:t>
            </a:r>
            <a:r>
              <a:rPr lang="en-US" altLang="en-US" sz="1400"/>
              <a:t>.</a:t>
            </a:r>
            <a:endParaRPr lang="en-US" altLang="en-US" sz="1400"/>
          </a:p>
          <a:p>
            <a:r>
              <a:rPr lang="en-US" sz="1400" b="1">
                <a:solidFill>
                  <a:srgbClr val="0070C0"/>
                </a:solidFill>
              </a:rPr>
              <a:t>Zalcitabine:</a:t>
            </a:r>
            <a:r>
              <a:rPr lang="en-US" altLang="en-US" sz="1400"/>
              <a:t> treatment of HIV/AIDS.</a:t>
            </a:r>
            <a:endParaRPr lang="en-US" altLang="en-US" sz="1400"/>
          </a:p>
          <a:p>
            <a:r>
              <a:rPr lang="en-US" sz="1400" b="1">
                <a:solidFill>
                  <a:srgbClr val="0070C0"/>
                </a:solidFill>
              </a:rPr>
              <a:t>demeclocycline</a:t>
            </a:r>
            <a:r>
              <a:rPr lang="en-US" altLang="en-US" sz="1400"/>
              <a:t>: treat various types of bacterial infections.</a:t>
            </a:r>
            <a:endParaRPr lang="en-US" altLang="en-US" sz="1400"/>
          </a:p>
          <a:p>
            <a:r>
              <a:rPr lang="en-US" sz="1400" b="1">
                <a:solidFill>
                  <a:srgbClr val="0070C0"/>
                </a:solidFill>
              </a:rPr>
              <a:t>Pantothenic acid,</a:t>
            </a:r>
            <a:r>
              <a:rPr lang="en-US" altLang="en-US" sz="1400"/>
              <a:t> also called vitamin B5, synthesize and metabolize proteins, carbohydrates, and fats. </a:t>
            </a:r>
            <a:endParaRPr lang="en-US" altLang="en-US" sz="1400"/>
          </a:p>
          <a:p>
            <a:r>
              <a:rPr lang="en-US" sz="1400" b="1">
                <a:solidFill>
                  <a:srgbClr val="0070C0"/>
                </a:solidFill>
              </a:rPr>
              <a:t>Menadione:</a:t>
            </a:r>
            <a:r>
              <a:rPr lang="en-US" altLang="en-US" sz="1400"/>
              <a:t> occasionally used as a nutritional supplement in animal feed because of its vitamin K activity.</a:t>
            </a:r>
            <a:endParaRPr lang="en-US" altLang="en-US" sz="1400"/>
          </a:p>
          <a:p>
            <a:r>
              <a:rPr lang="en-US" sz="1400" b="1" u="sng">
                <a:solidFill>
                  <a:srgbClr val="0070C0"/>
                </a:solidFill>
              </a:rPr>
              <a:t>Ionomycin </a:t>
            </a:r>
            <a:r>
              <a:rPr lang="en-US" altLang="en-US" sz="1400"/>
              <a:t>is an ionophore produced by the bacterium Streptomyces conglobatus. It is used in research to raise the intracellular level of calcium (Ca2+) and as a research tool to understand Ca2+ transport across biological membranes. It is also used to stimulate the intracellular production of the following cytokines; interferon, perforin, IL-2, and IL-4 - usually in conjunction with PMA. These cytokines are important in the inflammatory response.</a:t>
            </a:r>
            <a:endParaRPr lang="en-US" altLang="en-US" sz="1400"/>
          </a:p>
        </p:txBody>
      </p:sp>
      <p:sp>
        <p:nvSpPr>
          <p:cNvPr id="7" name="Text Box 6"/>
          <p:cNvSpPr txBox="1"/>
          <p:nvPr/>
        </p:nvSpPr>
        <p:spPr>
          <a:xfrm>
            <a:off x="206375" y="63404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ref </a:t>
            </a:r>
            <a:r>
              <a:rPr lang="en-US"/>
              <a:t>Wikipedia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455"/>
            <a:ext cx="8229600" cy="605790"/>
          </a:xfrm>
        </p:spPr>
        <p:txBody>
          <a:bodyPr/>
          <a:p>
            <a:r>
              <a:rPr lang="en-US" altLang="en-US" sz="2800">
                <a:sym typeface="+mn-ea"/>
              </a:rPr>
              <a:t>enriched KEGG pathways </a:t>
            </a:r>
            <a:r>
              <a:rPr lang="en-US" altLang="en-US" sz="2800"/>
              <a:t>by compareCluster</a:t>
            </a:r>
            <a:endParaRPr lang="en-US" altLang="en-US" sz="28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3905" y="607695"/>
            <a:ext cx="7813040" cy="62249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" y="84455"/>
            <a:ext cx="8832215" cy="671195"/>
          </a:xfrm>
        </p:spPr>
        <p:txBody>
          <a:bodyPr/>
          <a:p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cogena co-expression and GO analysis</a:t>
            </a:r>
            <a:endParaRPr lang="en-US" altLang="en-US" sz="320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0875" y="664210"/>
            <a:ext cx="8105775" cy="61956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98725" y="1066800"/>
            <a:ext cx="2538095" cy="27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en-US" sz="1200"/>
          </a:p>
        </p:txBody>
      </p:sp>
      <p:sp>
        <p:nvSpPr>
          <p:cNvPr id="6" name="Text Box 5"/>
          <p:cNvSpPr txBox="1"/>
          <p:nvPr/>
        </p:nvSpPr>
        <p:spPr>
          <a:xfrm>
            <a:off x="2498725" y="1822450"/>
            <a:ext cx="2538095" cy="27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en-US" sz="1200"/>
          </a:p>
        </p:txBody>
      </p:sp>
      <p:sp>
        <p:nvSpPr>
          <p:cNvPr id="7" name="Text Box 6"/>
          <p:cNvSpPr txBox="1"/>
          <p:nvPr/>
        </p:nvSpPr>
        <p:spPr>
          <a:xfrm>
            <a:off x="2551430" y="2335530"/>
            <a:ext cx="2538095" cy="27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1939925" y="3874135"/>
            <a:ext cx="3149600" cy="27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en-US" sz="1200"/>
          </a:p>
        </p:txBody>
      </p:sp>
      <p:sp>
        <p:nvSpPr>
          <p:cNvPr id="9" name="Text Box 8"/>
          <p:cNvSpPr txBox="1"/>
          <p:nvPr/>
        </p:nvSpPr>
        <p:spPr>
          <a:xfrm>
            <a:off x="1939925" y="5655945"/>
            <a:ext cx="3149600" cy="27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en-US" sz="1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" y="1342390"/>
            <a:ext cx="4612005" cy="3925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" y="84455"/>
            <a:ext cx="8832215" cy="671195"/>
          </a:xfrm>
        </p:spPr>
        <p:txBody>
          <a:bodyPr/>
          <a:p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cogena co-expression and GO analysis</a:t>
            </a:r>
            <a:endParaRPr lang="en-US" altLang="en-US" sz="320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170170" y="1400810"/>
            <a:ext cx="1943100" cy="27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en-US" sz="1200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565" y="1042035"/>
            <a:ext cx="4739640" cy="452628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36295" y="5822950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ranked by C1</a:t>
            </a:r>
            <a:endParaRPr lang="en-US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6100445" y="5875655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ranked by C3</a:t>
            </a:r>
            <a:endParaRPr lang="en-US" altLang="en-US"/>
          </a:p>
        </p:txBody>
      </p:sp>
      <p:sp>
        <p:nvSpPr>
          <p:cNvPr id="14" name="Rectangle 13"/>
          <p:cNvSpPr/>
          <p:nvPr/>
        </p:nvSpPr>
        <p:spPr>
          <a:xfrm>
            <a:off x="5076190" y="1269365"/>
            <a:ext cx="2016125" cy="15119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83615" y="1908810"/>
            <a:ext cx="2016125" cy="6280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3615" y="3215005"/>
            <a:ext cx="201612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" y="84455"/>
            <a:ext cx="8832215" cy="671195"/>
          </a:xfrm>
        </p:spPr>
        <p:txBody>
          <a:bodyPr/>
          <a:p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GO analysis based on ClusterProfiler</a:t>
            </a:r>
            <a:endParaRPr lang="en-US" altLang="en-US" sz="320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" y="755650"/>
            <a:ext cx="9053195" cy="57397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46985" y="924560"/>
            <a:ext cx="2197735" cy="6362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01825" y="3251835"/>
            <a:ext cx="2842895" cy="7931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01825" y="5430520"/>
            <a:ext cx="2842895" cy="2057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621030"/>
          </a:xfrm>
        </p:spPr>
        <p:txBody>
          <a:bodyPr/>
          <a:p>
            <a:r>
              <a:rPr lang="en-US" altLang="en-US"/>
              <a:t>Biological experiments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20" y="1102995"/>
            <a:ext cx="8689340" cy="5142230"/>
          </a:xfrm>
        </p:spPr>
        <p:txBody>
          <a:bodyPr/>
          <a:p>
            <a:pPr indent="0">
              <a:buNone/>
            </a:pPr>
            <a:r>
              <a:rPr lang="en-US" altLang="en-US"/>
              <a:t>The </a:t>
            </a:r>
            <a:r>
              <a:rPr lang="en-US" altLang="en-US" b="1">
                <a:solidFill>
                  <a:srgbClr val="FF0000"/>
                </a:solidFill>
              </a:rPr>
              <a:t>Fap2 </a:t>
            </a:r>
            <a:r>
              <a:rPr lang="en-US" altLang="en-US"/>
              <a:t>surface protein of F. nucleatum ATCC 23726 is a galactose-binding lectin that mediates fusobacterial hemagglutination. 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629920"/>
          </a:xfrm>
        </p:spPr>
        <p:txBody>
          <a:bodyPr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GO BP analysis for cluster2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2860" y="1285875"/>
            <a:ext cx="5012055" cy="4526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710" y="1285875"/>
            <a:ext cx="4179570" cy="51460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629920"/>
          </a:xfrm>
        </p:spPr>
        <p:txBody>
          <a:bodyPr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GO BP analysis for cluster2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" y="1137285"/>
            <a:ext cx="9079230" cy="60280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629920"/>
          </a:xfrm>
        </p:spPr>
        <p:txBody>
          <a:bodyPr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GO MF analysis for cluster2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345" y="1360170"/>
            <a:ext cx="3589655" cy="4526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915" y="1360170"/>
            <a:ext cx="5292725" cy="46507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629920"/>
          </a:xfrm>
        </p:spPr>
        <p:txBody>
          <a:bodyPr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GO MF analysis for cluster2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830" y="904875"/>
            <a:ext cx="6339205" cy="5850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629920"/>
          </a:xfrm>
        </p:spPr>
        <p:txBody>
          <a:bodyPr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GO BP analysis for cluster1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" y="1329690"/>
            <a:ext cx="3956685" cy="4520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045" y="1503680"/>
            <a:ext cx="4902835" cy="41725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629920"/>
          </a:xfrm>
        </p:spPr>
        <p:txBody>
          <a:bodyPr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GO BP analysis for cluster1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4455" y="970280"/>
            <a:ext cx="6842125" cy="58229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629920"/>
          </a:xfrm>
        </p:spPr>
        <p:txBody>
          <a:bodyPr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GO MF analysis for cluster1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10" y="1302385"/>
            <a:ext cx="4012565" cy="4526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1276350"/>
            <a:ext cx="5348605" cy="45523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629920"/>
          </a:xfrm>
        </p:spPr>
        <p:txBody>
          <a:bodyPr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GO MF analysis for cluster1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905" y="904875"/>
            <a:ext cx="6997700" cy="59556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685" y="245110"/>
            <a:ext cx="8509000" cy="1143000"/>
          </a:xfrm>
        </p:spPr>
        <p:txBody>
          <a:bodyPr/>
          <a:p>
            <a:r>
              <a:rPr lang="en-US" altLang="en-US">
                <a:solidFill>
                  <a:srgbClr val="0070C0"/>
                </a:solidFill>
                <a:sym typeface="+mn-ea"/>
              </a:rPr>
              <a:t>Enrichment analysis for 24h only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3845" y="1962785"/>
            <a:ext cx="8682990" cy="4163695"/>
          </a:xfrm>
        </p:spPr>
        <p:txBody>
          <a:bodyPr/>
          <a:p>
            <a:r>
              <a:rPr lang="en-US" altLang="en-US" sz="2800"/>
              <a:t>heatmap</a:t>
            </a:r>
            <a:endParaRPr lang="en-US" altLang="en-US" sz="2800"/>
          </a:p>
          <a:p>
            <a:r>
              <a:rPr lang="en-US" altLang="en-US" sz="2800"/>
              <a:t>Pathway analysis (KEGG, MSigDB_C2, GSEA)</a:t>
            </a:r>
            <a:endParaRPr lang="en-US" altLang="en-US" sz="2800"/>
          </a:p>
          <a:p>
            <a:r>
              <a:rPr lang="en-US" altLang="en-US" sz="2800"/>
              <a:t>GO analysis (BP, MF)</a:t>
            </a:r>
            <a:endParaRPr lang="en-US" altLang="en-US" sz="2800"/>
          </a:p>
          <a:p>
            <a:r>
              <a:rPr lang="en-US" altLang="en-US" sz="2800"/>
              <a:t>cogena analysis</a:t>
            </a:r>
            <a:endParaRPr lang="en-US" altLang="en-US" sz="2800"/>
          </a:p>
          <a:p>
            <a:pPr lvl="1"/>
            <a:r>
              <a:rPr lang="en-US" altLang="en-US" sz="2400"/>
              <a:t>heatmap</a:t>
            </a:r>
            <a:endParaRPr lang="en-US" altLang="en-US" sz="2400"/>
          </a:p>
          <a:p>
            <a:pPr lvl="1"/>
            <a:r>
              <a:rPr lang="en-US" altLang="en-US" sz="2400"/>
              <a:t>pathway</a:t>
            </a:r>
            <a:endParaRPr lang="en-US" alt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565785"/>
          </a:xfrm>
        </p:spPr>
        <p:txBody>
          <a:bodyPr/>
          <a:p>
            <a:r>
              <a:rPr lang="en-US" altLang="en-US" sz="4000"/>
              <a:t>Analysis at </a:t>
            </a:r>
            <a:r>
              <a:rPr lang="en-US" altLang="en-US" sz="4000">
                <a:sym typeface="+mn-ea"/>
              </a:rPr>
              <a:t>12h </a:t>
            </a:r>
            <a:endParaRPr lang="en-US" altLang="en-US" sz="4000"/>
          </a:p>
        </p:txBody>
      </p:sp>
      <p:pic>
        <p:nvPicPr>
          <p:cNvPr id="5" name="Content Placeholder 4" descr="heatmap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8695" y="683260"/>
            <a:ext cx="6900545" cy="61055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Title 1"/>
          <p:cNvSpPr>
            <a:spLocks noGrp="1"/>
          </p:cNvSpPr>
          <p:nvPr>
            <p:ph type="title"/>
          </p:nvPr>
        </p:nvSpPr>
        <p:spPr>
          <a:xfrm>
            <a:off x="457200" y="174625"/>
            <a:ext cx="8229600" cy="574675"/>
          </a:xfrm>
        </p:spPr>
        <p:txBody>
          <a:bodyPr anchor="ctr"/>
          <a:p>
            <a:r>
              <a:rPr lang="en-US" altLang="en-US" sz="2800" b="1"/>
              <a:t>ChowRuskey plot of DEA for each timepoint</a:t>
            </a:r>
            <a:endParaRPr lang="en-US" altLang="en-US" sz="2800" b="1"/>
          </a:p>
        </p:txBody>
      </p:sp>
      <p:pic>
        <p:nvPicPr>
          <p:cNvPr id="614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rcRect l="12068" t="5627" r="10912" b="7503"/>
          <a:stretch>
            <a:fillRect/>
          </a:stretch>
        </p:blipFill>
        <p:spPr>
          <a:xfrm>
            <a:off x="47625" y="973138"/>
            <a:ext cx="4868863" cy="5849937"/>
          </a:xfrm>
        </p:spPr>
      </p:pic>
      <p:pic>
        <p:nvPicPr>
          <p:cNvPr id="614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820738"/>
            <a:ext cx="3219450" cy="6002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575" y="873125"/>
            <a:ext cx="3543300" cy="1935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Up Arrow 4"/>
          <p:cNvSpPr/>
          <p:nvPr/>
        </p:nvSpPr>
        <p:spPr>
          <a:xfrm rot="2400000">
            <a:off x="4175125" y="2009775"/>
            <a:ext cx="1939925" cy="2039938"/>
          </a:xfrm>
          <a:prstGeom prst="upArrow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base"/>
            <a:r>
              <a:rPr lang="en-US" altLang="en-US" strike="noStrike" noProof="1">
                <a:solidFill>
                  <a:srgbClr val="00B050"/>
                </a:solidFill>
                <a:sym typeface="+mn-ea"/>
              </a:rPr>
              <a:t>22 core</a:t>
            </a:r>
            <a:endParaRPr lang="en-US" altLang="en-US" strike="noStrike" noProof="1">
              <a:solidFill>
                <a:srgbClr val="00B050"/>
              </a:solidFill>
              <a:sym typeface="+mn-ea"/>
            </a:endParaRPr>
          </a:p>
          <a:p>
            <a:pPr lvl="0" algn="ctr" fontAlgn="base"/>
            <a:r>
              <a:rPr lang="en-US" altLang="en-US" strike="noStrike" noProof="1">
                <a:solidFill>
                  <a:srgbClr val="00B050"/>
                </a:solidFill>
                <a:sym typeface="+mn-ea"/>
              </a:rPr>
              <a:t>genes</a:t>
            </a:r>
            <a:endParaRPr lang="en-US" altLang="en-US" strike="noStrike" noProof="1">
              <a:solidFill>
                <a:srgbClr val="00B050"/>
              </a:solidFill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240"/>
            <a:ext cx="8229600" cy="721360"/>
          </a:xfrm>
        </p:spPr>
        <p:txBody>
          <a:bodyPr/>
          <a:p>
            <a:r>
              <a:rPr lang="en-US" altLang="en-US"/>
              <a:t>KEGG</a:t>
            </a:r>
            <a:endParaRPr lang="en-US" altLang="en-US"/>
          </a:p>
        </p:txBody>
      </p:sp>
      <p:pic>
        <p:nvPicPr>
          <p:cNvPr id="4" name="Content Placeholder 3" descr="KEG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7820" y="772795"/>
            <a:ext cx="5713095" cy="59245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90445" y="4314825"/>
            <a:ext cx="201612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240"/>
            <a:ext cx="8229600" cy="555625"/>
          </a:xfrm>
        </p:spPr>
        <p:txBody>
          <a:bodyPr/>
          <a:p>
            <a:r>
              <a:rPr lang="en-US"/>
              <a:t>C2_all_pathway</a:t>
            </a:r>
            <a:endParaRPr lang="en-US"/>
          </a:p>
        </p:txBody>
      </p:sp>
      <p:pic>
        <p:nvPicPr>
          <p:cNvPr id="4" name="Content Placeholder 3" descr="C2_all_pathway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4350" y="927735"/>
            <a:ext cx="5680075" cy="58902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629920"/>
          </a:xfrm>
        </p:spPr>
        <p:txBody>
          <a:bodyPr/>
          <a:p>
            <a:r>
              <a:rPr lang="en-US" altLang="en-US"/>
              <a:t>GSE analysis</a:t>
            </a:r>
            <a:endParaRPr lang="en-US" altLang="en-US"/>
          </a:p>
        </p:txBody>
      </p:sp>
      <p:pic>
        <p:nvPicPr>
          <p:cNvPr id="4" name="Content Placeholder 3" descr="GSE_pathway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9115" y="835025"/>
            <a:ext cx="5829300" cy="60445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57425" y="4381500"/>
            <a:ext cx="201612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965"/>
            <a:ext cx="8229600" cy="804545"/>
          </a:xfrm>
        </p:spPr>
        <p:txBody>
          <a:bodyPr/>
          <a:p>
            <a:r>
              <a:rPr lang="en-US" altLang="en-US"/>
              <a:t>GO_bp</a:t>
            </a:r>
            <a:endParaRPr lang="en-US" altLang="en-US"/>
          </a:p>
        </p:txBody>
      </p:sp>
      <p:pic>
        <p:nvPicPr>
          <p:cNvPr id="4" name="Content Placeholder 3" descr="go_B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5770" y="814070"/>
            <a:ext cx="5713095" cy="5924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30"/>
            <a:ext cx="8229600" cy="646430"/>
          </a:xfrm>
        </p:spPr>
        <p:txBody>
          <a:bodyPr/>
          <a:p>
            <a:r>
              <a:rPr lang="en-US" altLang="en-US">
                <a:sym typeface="+mn-ea"/>
              </a:rPr>
              <a:t>GO_bp</a:t>
            </a:r>
            <a:endParaRPr lang="en-US"/>
          </a:p>
        </p:txBody>
      </p:sp>
      <p:pic>
        <p:nvPicPr>
          <p:cNvPr id="4" name="Content Placeholder 3" descr="go_BP_do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5625" y="850900"/>
            <a:ext cx="5746115" cy="59588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495"/>
            <a:ext cx="8229600" cy="622300"/>
          </a:xfrm>
        </p:spPr>
        <p:txBody>
          <a:bodyPr/>
          <a:p>
            <a:r>
              <a:rPr lang="en-US" altLang="en-US"/>
              <a:t>GO_MF</a:t>
            </a:r>
            <a:endParaRPr lang="en-US" altLang="en-US"/>
          </a:p>
        </p:txBody>
      </p:sp>
      <p:pic>
        <p:nvPicPr>
          <p:cNvPr id="7" name="Content Placeholder 6" descr="go_MF_cne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9745" y="635000"/>
            <a:ext cx="5951855" cy="617156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30"/>
            <a:ext cx="8229600" cy="845185"/>
          </a:xfrm>
        </p:spPr>
        <p:txBody>
          <a:bodyPr/>
          <a:p>
            <a:r>
              <a:rPr lang="en-US" altLang="en-US"/>
              <a:t>GO_MF</a:t>
            </a:r>
            <a:endParaRPr lang="en-US" altLang="en-US"/>
          </a:p>
        </p:txBody>
      </p:sp>
      <p:pic>
        <p:nvPicPr>
          <p:cNvPr id="4" name="Content Placeholder 3" descr="go_M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0220" y="897255"/>
            <a:ext cx="5671820" cy="58813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117475"/>
            <a:ext cx="8229600" cy="696595"/>
          </a:xfrm>
        </p:spPr>
        <p:txBody>
          <a:bodyPr/>
          <a:p>
            <a:r>
              <a:rPr lang="en-US" altLang="en-US"/>
              <a:t>cogena_heatmap</a:t>
            </a:r>
            <a:endParaRPr lang="en-US" altLang="en-US"/>
          </a:p>
        </p:txBody>
      </p:sp>
      <p:pic>
        <p:nvPicPr>
          <p:cNvPr id="4" name="Content Placeholder 3" descr="cogena_heatma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971550"/>
            <a:ext cx="7298690" cy="57188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385"/>
            <a:ext cx="8229600" cy="721360"/>
          </a:xfrm>
        </p:spPr>
        <p:txBody>
          <a:bodyPr/>
          <a:p>
            <a:r>
              <a:rPr lang="en-US" altLang="en-US"/>
              <a:t>cogena_pathway</a:t>
            </a:r>
            <a:endParaRPr lang="en-US" altLang="en-US"/>
          </a:p>
        </p:txBody>
      </p:sp>
      <p:pic>
        <p:nvPicPr>
          <p:cNvPr id="4" name="Content Placeholder 3" descr="cogena_KEG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3890" y="973455"/>
            <a:ext cx="6043295" cy="577405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08655" y="3471545"/>
            <a:ext cx="201612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55" y="274955"/>
            <a:ext cx="9008110" cy="561340"/>
          </a:xfrm>
        </p:spPr>
        <p:txBody>
          <a:bodyPr/>
          <a:p>
            <a:r>
              <a:rPr lang="en-US" altLang="en-US" sz="2800">
                <a:sym typeface="+mn-ea"/>
              </a:rPr>
              <a:t>Changes of </a:t>
            </a:r>
            <a:r>
              <a:rPr lang="en-US" altLang="en-US" sz="2800"/>
              <a:t>pathway enrichment (GSEA) via time</a:t>
            </a:r>
            <a:endParaRPr lang="en-US" alt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010" y="1165860"/>
            <a:ext cx="8229600" cy="4525963"/>
          </a:xfrm>
        </p:spPr>
        <p:txBody>
          <a:bodyPr/>
          <a:p>
            <a:r>
              <a:rPr lang="en-US" altLang="en-US"/>
              <a:t>using time-indep data (t-statistic)</a:t>
            </a:r>
            <a:endParaRPr lang="en-US" altLang="en-US"/>
          </a:p>
          <a:p>
            <a:r>
              <a:rPr lang="en-US" altLang="en-US">
                <a:sym typeface="+mn-ea"/>
              </a:rPr>
              <a:t>GSEA </a:t>
            </a:r>
            <a:endParaRPr lang="en-US" altLang="en-US"/>
          </a:p>
          <a:p>
            <a:r>
              <a:rPr lang="en-US" altLang="en-US"/>
              <a:t>enriched (</a:t>
            </a:r>
            <a:r>
              <a:rPr lang="en-US" altLang="en-US">
                <a:sym typeface="+mn-ea"/>
              </a:rPr>
              <a:t>up or down-</a:t>
            </a:r>
            <a:r>
              <a:rPr lang="en-US" altLang="en-US"/>
              <a:t>) pathways for up or down-regulated genes per timepoint</a:t>
            </a:r>
            <a:endParaRPr lang="en-US" altLang="en-US"/>
          </a:p>
          <a:p>
            <a:r>
              <a:rPr lang="en-US" altLang="en-US"/>
              <a:t>heatmap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45" y="274955"/>
            <a:ext cx="8957310" cy="869950"/>
          </a:xfrm>
        </p:spPr>
        <p:txBody>
          <a:bodyPr/>
          <a:p>
            <a:r>
              <a:rPr lang="en-US" altLang="en-US" sz="4000">
                <a:sym typeface="+mn-ea"/>
              </a:rPr>
              <a:t>heatmap (Colv=T) of 22 core genes</a:t>
            </a:r>
            <a:endParaRPr lang="en-US" altLang="en-US" sz="4000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1564005"/>
            <a:ext cx="9127490" cy="4622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heatmap_pathway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" y="42545"/>
            <a:ext cx="2708910" cy="6772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972185"/>
            <a:ext cx="6045835" cy="432244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930015" y="437515"/>
            <a:ext cx="387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immue-related pathways</a:t>
            </a:r>
            <a:endParaRPr lang="en-US" altLang="en-US"/>
          </a:p>
        </p:txBody>
      </p:sp>
      <p:sp>
        <p:nvSpPr>
          <p:cNvPr id="9" name="Right Arrow 8"/>
          <p:cNvSpPr/>
          <p:nvPr/>
        </p:nvSpPr>
        <p:spPr>
          <a:xfrm>
            <a:off x="1750060" y="1648460"/>
            <a:ext cx="2016125" cy="50419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0870" y="482600"/>
            <a:ext cx="1139190" cy="3367405"/>
          </a:xfrm>
          <a:prstGeom prst="ellipse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10870" y="114300"/>
            <a:ext cx="3053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See </a:t>
            </a:r>
            <a:r>
              <a:rPr lang="en-US">
                <a:hlinkClick r:id="rId3" action="ppaction://hlinkfile"/>
              </a:rPr>
              <a:t>heatmap_pathway.pdf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heatmap_pathway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" y="42545"/>
            <a:ext cx="2708910" cy="67729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10870" y="114300"/>
            <a:ext cx="3053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See </a:t>
            </a:r>
            <a:r>
              <a:rPr lang="en-US">
                <a:hlinkClick r:id="rId2" action="ppaction://hlinkfile"/>
              </a:rPr>
              <a:t>heatmap_pathway.pdf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032250" y="341630"/>
            <a:ext cx="387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metabolite-related pathways</a:t>
            </a:r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960" y="866140"/>
            <a:ext cx="4812030" cy="538670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820545" y="4652645"/>
            <a:ext cx="2016125" cy="50419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83920" y="3089275"/>
            <a:ext cx="936625" cy="3676015"/>
          </a:xfrm>
          <a:prstGeom prst="ellipse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405"/>
            <a:ext cx="8229600" cy="821055"/>
          </a:xfrm>
        </p:spPr>
        <p:txBody>
          <a:bodyPr/>
          <a:p>
            <a:r>
              <a:rPr lang="en-US" altLang="en-US" sz="4000"/>
              <a:t>heatmap (Colv=F) of 22 core genes</a:t>
            </a:r>
            <a:endParaRPr lang="en-US" altLang="en-US" sz="400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1039495"/>
            <a:ext cx="9073515" cy="47796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405"/>
            <a:ext cx="8229600" cy="821055"/>
          </a:xfrm>
        </p:spPr>
        <p:txBody>
          <a:bodyPr/>
          <a:p>
            <a:r>
              <a:rPr lang="en-US" altLang="en-US" sz="4000"/>
              <a:t>heatmap (Colv=T) of united genes</a:t>
            </a:r>
            <a:endParaRPr lang="en-US" altLang="en-US" sz="4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" y="1334770"/>
            <a:ext cx="9131300" cy="44361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405"/>
            <a:ext cx="8229600" cy="821055"/>
          </a:xfrm>
        </p:spPr>
        <p:txBody>
          <a:bodyPr/>
          <a:p>
            <a:r>
              <a:rPr lang="en-US" altLang="en-US" sz="4000"/>
              <a:t>heatmap (Colv=F) of united genes</a:t>
            </a:r>
            <a:endParaRPr lang="en-US" altLang="en-US" sz="400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75" y="1466215"/>
            <a:ext cx="9111615" cy="43199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6850</Words>
  <Application>WPS Presentation</Application>
  <PresentationFormat/>
  <Paragraphs>418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Arial</vt:lpstr>
      <vt:lpstr>SimSun</vt:lpstr>
      <vt:lpstr>Wingdings</vt:lpstr>
      <vt:lpstr>Microsoft YaHei</vt:lpstr>
      <vt:lpstr>Arial Unicode MS</vt:lpstr>
      <vt:lpstr>Calibri</vt:lpstr>
      <vt:lpstr>MS Reference Specialty</vt:lpstr>
      <vt:lpstr>默认设计模板</vt:lpstr>
      <vt:lpstr>Fn_HGFcell</vt:lpstr>
      <vt:lpstr>Data Description and Proposal</vt:lpstr>
      <vt:lpstr>Biological experiments</vt:lpstr>
      <vt:lpstr>Biological experiments</vt:lpstr>
      <vt:lpstr>ChowRuskey plot of DEA for each timepoint</vt:lpstr>
      <vt:lpstr>heatmap (Colv=T) of 22 core genes</vt:lpstr>
      <vt:lpstr>heatmap (Colv=F) of 22 core genes</vt:lpstr>
      <vt:lpstr>heatmap (Colv=T) of united genes</vt:lpstr>
      <vt:lpstr>heatmap (Colv=F) of united genes</vt:lpstr>
      <vt:lpstr>PCA of united DEGs from each timepoint</vt:lpstr>
      <vt:lpstr>PCA of unioned DEGs from each timepoint</vt:lpstr>
      <vt:lpstr>PCA of unioned DEGs from each timepoint</vt:lpstr>
      <vt:lpstr>3D-PCA of unioned DEGs from each timepoint</vt:lpstr>
      <vt:lpstr>3D-PCA (scaled) of unioned DEGs from each timepoint</vt:lpstr>
      <vt:lpstr>PowerPoint 演示文稿</vt:lpstr>
      <vt:lpstr>PowerPoint 演示文稿</vt:lpstr>
      <vt:lpstr>Pathway analysis for each part in ChowRuskey plot </vt:lpstr>
      <vt:lpstr>GO analysis for each part in ChowRuskey plot </vt:lpstr>
      <vt:lpstr>Pathway analysis for each part in ChowRuskey plot (filtered) </vt:lpstr>
      <vt:lpstr>GO analysis for each part in ChowRuskey plot (filtered) </vt:lpstr>
      <vt:lpstr>time series analysis</vt:lpstr>
      <vt:lpstr>PowerPoint 演示文稿</vt:lpstr>
      <vt:lpstr>PCA</vt:lpstr>
      <vt:lpstr>PowerPoint 演示文稿</vt:lpstr>
      <vt:lpstr>KEGG analysis</vt:lpstr>
      <vt:lpstr>GO analysis</vt:lpstr>
      <vt:lpstr>KEGG analysis for time-course DEG (logFC&gt;=2)</vt:lpstr>
      <vt:lpstr>KEGG analysis for time-course DEG (logFC&gt;=1.5)</vt:lpstr>
      <vt:lpstr>GO analysis for time-course DEG</vt:lpstr>
      <vt:lpstr>co-expression analysis</vt:lpstr>
      <vt:lpstr>cogena co-expression and KEGG analysis</vt:lpstr>
      <vt:lpstr>enriched KEGG pathways</vt:lpstr>
      <vt:lpstr>Drug repositioning (C1+CMapDn)</vt:lpstr>
      <vt:lpstr>Drug repositioning (C2+CMapDn)</vt:lpstr>
      <vt:lpstr>Drug repositioning (C3+CMapUp)</vt:lpstr>
      <vt:lpstr>enriched KEGG pathways by compareCluster</vt:lpstr>
      <vt:lpstr>cogena co-expression and GO analysis</vt:lpstr>
      <vt:lpstr>cogena co-expression and GO analysis</vt:lpstr>
      <vt:lpstr>GO analysis based on ClusterProfiler</vt:lpstr>
      <vt:lpstr>GO BP analysis for cluster2</vt:lpstr>
      <vt:lpstr>GO BP analysis for cluster2</vt:lpstr>
      <vt:lpstr>GO MF analysis for cluster2</vt:lpstr>
      <vt:lpstr>GO MF analysis for cluster2</vt:lpstr>
      <vt:lpstr>GO BP analysis for cluster1</vt:lpstr>
      <vt:lpstr>GO BP analysis for cluster1</vt:lpstr>
      <vt:lpstr>GO MF analysis for cluster1</vt:lpstr>
      <vt:lpstr>GO MF analysis for cluster1</vt:lpstr>
      <vt:lpstr>Enrichment analysis for 24h only</vt:lpstr>
      <vt:lpstr>Analysis at 12h </vt:lpstr>
      <vt:lpstr>KEGG</vt:lpstr>
      <vt:lpstr>C2_all_pathway</vt:lpstr>
      <vt:lpstr>GSE analysis</vt:lpstr>
      <vt:lpstr>GO_bp</vt:lpstr>
      <vt:lpstr>GO_bp</vt:lpstr>
      <vt:lpstr>GO_MF</vt:lpstr>
      <vt:lpstr>GO_MF</vt:lpstr>
      <vt:lpstr>cogena_heatmap</vt:lpstr>
      <vt:lpstr>cogena_pathway</vt:lpstr>
      <vt:lpstr>Changes of pathway enrichment (GSEA) via time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Fn_HGFcell</dc:title>
  <dc:creator>wps</dc:creator>
  <cp:lastModifiedBy>zjia</cp:lastModifiedBy>
  <cp:revision>261</cp:revision>
  <dcterms:created xsi:type="dcterms:W3CDTF">2018-11-18T02:52:37Z</dcterms:created>
  <dcterms:modified xsi:type="dcterms:W3CDTF">2018-11-18T02:52:37Z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1033-10.1.0.6634</vt:lpwstr>
  </property>
</Properties>
</file>